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
  </p:notesMasterIdLst>
  <p:sldIdLst>
    <p:sldId id="264" r:id="rId3"/>
    <p:sldId id="256" r:id="rId4"/>
    <p:sldId id="258" r:id="rId6"/>
    <p:sldId id="261" r:id="rId7"/>
    <p:sldId id="266" r:id="rId8"/>
    <p:sldId id="269" r:id="rId9"/>
    <p:sldId id="286" r:id="rId10"/>
    <p:sldId id="282" r:id="rId11"/>
    <p:sldId id="283" r:id="rId12"/>
    <p:sldId id="273" r:id="rId13"/>
    <p:sldId id="274" r:id="rId14"/>
    <p:sldId id="276" r:id="rId15"/>
    <p:sldId id="277" r:id="rId16"/>
    <p:sldId id="284" r:id="rId17"/>
    <p:sldId id="285" r:id="rId18"/>
    <p:sldId id="278" r:id="rId19"/>
    <p:sldId id="279" r:id="rId20"/>
    <p:sldId id="280" r:id="rId21"/>
    <p:sldId id="281" r:id="rId22"/>
    <p:sldId id="265" r:id="rId23"/>
  </p:sldIdLst>
  <p:sldSz cx="14630400" cy="8229600"/>
  <p:notesSz cx="8229600" cy="14630400"/>
  <p:embeddedFontLst>
    <p:embeddedFont>
      <p:font typeface="SimSun" panose="02010600030101010101" pitchFamily="2" charset="-122"/>
      <p:regular r:id="rId27"/>
    </p:embeddedFont>
    <p:embeddedFont>
      <p:font typeface="Sitka Banner" charset="0"/>
      <p:regular r:id="rId28"/>
    </p:embeddedFont>
    <p:embeddedFont>
      <p:font typeface="Calibri" panose="020F0502020204030204" charset="0"/>
      <p:regular r:id="rId29"/>
      <p:bold r:id="rId30"/>
      <p:italic r:id="rId31"/>
      <p:boldItalic r:id="rId32"/>
    </p:embeddedFont>
    <p:embeddedFont>
      <p:font typeface="DM Sans Semi Bold" pitchFamily="34" charset="-122"/>
      <p:bold r:id="rId33"/>
    </p:embeddedFont>
    <p:embeddedFont>
      <p:font typeface="DM Sans Semi Bold" pitchFamily="34" charset="0"/>
      <p:bold r:id="rId34"/>
    </p:embeddedFont>
    <p:embeddedFont>
      <p:font typeface="DM Sans Semi Bold" pitchFamily="34" charset="-120"/>
      <p:bold r:id="rId35"/>
    </p:embeddedFont>
    <p:embeddedFont>
      <p:font typeface="Inter Medium" panose="02000503000000020004" pitchFamily="34" charset="-122"/>
      <p:bold r:id="rId36"/>
    </p:embeddedFont>
    <p:embeddedFont>
      <p:font typeface="Calibri" panose="020F0502020204030204"/>
      <p:regular r:id="rId37"/>
      <p:bold r:id="rId38"/>
      <p:italic r:id="rId39"/>
      <p:boldItalic r:id="rId40"/>
    </p:embeddedFont>
    <p:embeddedFont>
      <p:font typeface="Sitka Banner"/>
      <p:regular r:id="rId4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1" Type="http://schemas.openxmlformats.org/officeDocument/2006/relationships/font" Target="fonts/font15.fntdata"/><Relationship Id="rId40" Type="http://schemas.openxmlformats.org/officeDocument/2006/relationships/font" Target="fonts/font14.fntdata"/><Relationship Id="rId4" Type="http://schemas.openxmlformats.org/officeDocument/2006/relationships/slide" Target="slides/slide2.xml"/><Relationship Id="rId39" Type="http://schemas.openxmlformats.org/officeDocument/2006/relationships/font" Target="fonts/font13.fntdata"/><Relationship Id="rId38" Type="http://schemas.openxmlformats.org/officeDocument/2006/relationships/font" Target="fonts/font12.fntdata"/><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54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98182F0-CF90-4D8B-A51C-796537115A5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84688" cy="702183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200" y="473286"/>
            <a:ext cx="12960000" cy="950400"/>
          </a:xfrm>
        </p:spPr>
        <p:txBody>
          <a:bodyPr/>
          <a:lstStyle>
            <a:lvl1pPr algn="ctr">
              <a:defRPr sz="384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54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52006" cy="543115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46874" y="1920240"/>
            <a:ext cx="6452006" cy="543115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2880"/>
            </a:lvl1pPr>
          </a:lstStyle>
          <a:p>
            <a:r>
              <a:rPr lang="en-US" smtClean="0"/>
              <a:t>Click to edit Master title style</a:t>
            </a:r>
            <a:endParaRPr lang="en-US"/>
          </a:p>
        </p:txBody>
      </p:sp>
      <p:sp>
        <p:nvSpPr>
          <p:cNvPr id="3" name="Content Placeholder 2"/>
          <p:cNvSpPr>
            <a:spLocks noGrp="1"/>
          </p:cNvSpPr>
          <p:nvPr>
            <p:ph idx="1"/>
          </p:nvPr>
        </p:nvSpPr>
        <p:spPr>
          <a:xfrm>
            <a:off x="6219826" y="1184910"/>
            <a:ext cx="7406640" cy="5848350"/>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7746" y="2468880"/>
            <a:ext cx="4718685" cy="4573906"/>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2880"/>
            </a:lvl1pPr>
          </a:lstStyle>
          <a:p>
            <a:r>
              <a:rPr lang="en-US" smtClean="0"/>
              <a:t>Click to edit Master title style</a:t>
            </a:r>
            <a:endParaRPr lang="en-US"/>
          </a:p>
        </p:txBody>
      </p:sp>
      <p:sp>
        <p:nvSpPr>
          <p:cNvPr id="3" name="Picture Placeholder 2"/>
          <p:cNvSpPr>
            <a:spLocks noGrp="1"/>
          </p:cNvSpPr>
          <p:nvPr>
            <p:ph type="pic" idx="1"/>
          </p:nvPr>
        </p:nvSpPr>
        <p:spPr>
          <a:xfrm>
            <a:off x="6219826" y="1184910"/>
            <a:ext cx="7406640" cy="584835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a:p>
        </p:txBody>
      </p:sp>
      <p:sp>
        <p:nvSpPr>
          <p:cNvPr id="4" name="Text Placeholder 3"/>
          <p:cNvSpPr>
            <a:spLocks noGrp="1"/>
          </p:cNvSpPr>
          <p:nvPr>
            <p:ph type="body" sz="half" idx="2"/>
          </p:nvPr>
        </p:nvSpPr>
        <p:spPr>
          <a:xfrm>
            <a:off x="1007746" y="2468880"/>
            <a:ext cx="4718685" cy="4573906"/>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731520" y="329566"/>
            <a:ext cx="13167360" cy="13716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731520" y="1920240"/>
            <a:ext cx="13167360" cy="5431156"/>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731520" y="7494270"/>
            <a:ext cx="3413760" cy="571500"/>
          </a:xfrm>
          <a:prstGeom prst="rect">
            <a:avLst/>
          </a:prstGeom>
          <a:noFill/>
          <a:ln w="9525">
            <a:noFill/>
          </a:ln>
        </p:spPr>
        <p:txBody>
          <a:bodyPr/>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29" name="Footer Placeholder 1028"/>
          <p:cNvSpPr/>
          <p:nvPr>
            <p:ph type="ftr" sz="quarter" idx="3"/>
          </p:nvPr>
        </p:nvSpPr>
        <p:spPr>
          <a:xfrm>
            <a:off x="4998720" y="7494270"/>
            <a:ext cx="4632960" cy="571500"/>
          </a:xfrm>
          <a:prstGeom prst="rect">
            <a:avLst/>
          </a:prstGeom>
          <a:noFill/>
          <a:ln w="9525">
            <a:noFill/>
          </a:ln>
        </p:spPr>
        <p:txBody>
          <a:bodyPr/>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Slide Number Placeholder 1029"/>
          <p:cNvSpPr/>
          <p:nvPr>
            <p:ph type="sldNum" sz="quarter" idx="4"/>
          </p:nvPr>
        </p:nvSpPr>
        <p:spPr>
          <a:xfrm>
            <a:off x="10485120" y="7494270"/>
            <a:ext cx="3413760" cy="571500"/>
          </a:xfrm>
          <a:prstGeom prst="rect">
            <a:avLst/>
          </a:prstGeom>
          <a:noFill/>
          <a:ln w="9525">
            <a:noFill/>
          </a:ln>
        </p:spPr>
        <p:txBody>
          <a:bodyPr/>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defTabSz="1097280" eaLnBrk="1" fontAlgn="base" latinLnBrk="0" hangingPunct="1">
        <a:lnSpc>
          <a:spcPct val="100000"/>
        </a:lnSpc>
        <a:spcBef>
          <a:spcPct val="0"/>
        </a:spcBef>
        <a:spcAft>
          <a:spcPct val="0"/>
        </a:spcAft>
        <a:buNone/>
        <a:defRPr sz="5280" b="0" i="0" u="none" kern="1200" baseline="0">
          <a:solidFill>
            <a:schemeClr val="tx2"/>
          </a:solidFill>
          <a:latin typeface="+mj-lt"/>
          <a:ea typeface="+mj-ea"/>
          <a:cs typeface="+mj-cs"/>
        </a:defRPr>
      </a:lvl1pPr>
    </p:titleStyle>
    <p:bodyStyle>
      <a:lvl1pPr marL="411480" lvl="0" indent="-411480" algn="l" defTabSz="1097280" eaLnBrk="1" fontAlgn="base" latinLnBrk="0" hangingPunct="1">
        <a:lnSpc>
          <a:spcPct val="100000"/>
        </a:lnSpc>
        <a:spcBef>
          <a:spcPct val="24000"/>
        </a:spcBef>
        <a:spcAft>
          <a:spcPct val="0"/>
        </a:spcAft>
        <a:buChar char="•"/>
        <a:defRPr sz="3840" b="0" i="0" u="none" kern="1200" baseline="0">
          <a:solidFill>
            <a:schemeClr val="tx1"/>
          </a:solidFill>
          <a:latin typeface="+mn-lt"/>
          <a:ea typeface="+mn-ea"/>
          <a:cs typeface="+mn-cs"/>
        </a:defRPr>
      </a:lvl1pPr>
      <a:lvl2pPr marL="891540" lvl="1" indent="-342900" algn="l" defTabSz="1097280" eaLnBrk="1" fontAlgn="base" latinLnBrk="0" hangingPunct="1">
        <a:lnSpc>
          <a:spcPct val="100000"/>
        </a:lnSpc>
        <a:spcBef>
          <a:spcPct val="24000"/>
        </a:spcBef>
        <a:spcAft>
          <a:spcPct val="0"/>
        </a:spcAft>
        <a:buChar char="–"/>
        <a:defRPr sz="3360" b="0" i="0" u="none" kern="1200" baseline="0">
          <a:solidFill>
            <a:schemeClr val="tx1"/>
          </a:solidFill>
          <a:latin typeface="+mn-lt"/>
          <a:ea typeface="+mn-ea"/>
          <a:cs typeface="+mn-cs"/>
        </a:defRPr>
      </a:lvl2pPr>
      <a:lvl3pPr marL="1371600" lvl="2" indent="-274320" algn="l" defTabSz="1097280" eaLnBrk="1" fontAlgn="base" latinLnBrk="0" hangingPunct="1">
        <a:lnSpc>
          <a:spcPct val="100000"/>
        </a:lnSpc>
        <a:spcBef>
          <a:spcPct val="24000"/>
        </a:spcBef>
        <a:spcAft>
          <a:spcPct val="0"/>
        </a:spcAft>
        <a:buChar char="•"/>
        <a:defRPr sz="2880" b="0" i="0" u="none" kern="1200" baseline="0">
          <a:solidFill>
            <a:schemeClr val="tx1"/>
          </a:solidFill>
          <a:latin typeface="+mn-lt"/>
          <a:ea typeface="+mn-ea"/>
          <a:cs typeface="+mn-cs"/>
        </a:defRPr>
      </a:lvl3pPr>
      <a:lvl4pPr marL="1920240" lvl="3"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4pPr>
      <a:lvl5pPr marL="2468880" lvl="4"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5pPr>
      <a:lvl6pPr marL="3017520" lvl="5"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6pPr>
      <a:lvl7pPr marL="3566160" lvl="6"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7pPr>
      <a:lvl8pPr marL="4114800" lvl="7"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8pPr>
      <a:lvl9pPr marL="4663440" lvl="8"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9pPr>
    </p:bodyStyle>
    <p:otherStyle>
      <a:lvl1pPr marL="0" lvl="0" indent="0" algn="l" defTabSz="1097280" eaLnBrk="1" fontAlgn="base" latinLnBrk="0" hangingPunct="1">
        <a:lnSpc>
          <a:spcPct val="100000"/>
        </a:lnSpc>
        <a:spcBef>
          <a:spcPct val="0"/>
        </a:spcBef>
        <a:spcAft>
          <a:spcPct val="0"/>
        </a:spcAft>
        <a:buFont typeface="Arial" panose="020B0604020202020204" pitchFamily="34" charset="0"/>
        <a:buNone/>
        <a:defRPr sz="2160" b="0" i="0" u="none" kern="1200" baseline="0">
          <a:solidFill>
            <a:schemeClr val="tx1"/>
          </a:solidFill>
          <a:latin typeface="+mn-lt"/>
          <a:ea typeface="+mn-ea"/>
          <a:cs typeface="+mn-cs"/>
        </a:defRPr>
      </a:lvl1pPr>
      <a:lvl2pPr marL="548640" lvl="1"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1097280" lvl="2"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645920" lvl="3"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2194560" lvl="4"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743200" lvl="5"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3291840" lvl="6"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840480" lvl="7"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4389120" lvl="8"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12.xml"/><Relationship Id="rId5" Type="http://schemas.openxmlformats.org/officeDocument/2006/relationships/image" Target="../media/image12.emf"/><Relationship Id="rId4" Type="http://schemas.openxmlformats.org/officeDocument/2006/relationships/oleObject" Target="../embeddings/oleObject2.bin"/><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3.bin"/><Relationship Id="rId8" Type="http://schemas.microsoft.com/office/2007/relationships/hdphoto" Target="../media/image2.wdp"/><Relationship Id="rId7" Type="http://schemas.openxmlformats.org/officeDocument/2006/relationships/image" Target="../media/image1.png"/><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2" Type="http://schemas.openxmlformats.org/officeDocument/2006/relationships/vmlDrawing" Target="../drawings/vmlDrawing3.vml"/><Relationship Id="rId11" Type="http://schemas.openxmlformats.org/officeDocument/2006/relationships/slideLayout" Target="../slideLayouts/slideLayout12.xml"/><Relationship Id="rId10" Type="http://schemas.openxmlformats.org/officeDocument/2006/relationships/image" Target="../media/image12.emf"/><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2.xml"/><Relationship Id="rId4" Type="http://schemas.openxmlformats.org/officeDocument/2006/relationships/image" Target="../media/image12.emf"/><Relationship Id="rId3" Type="http://schemas.openxmlformats.org/officeDocument/2006/relationships/oleObject" Target="../embeddings/oleObject4.bin"/><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2.emf"/><Relationship Id="rId3" Type="http://schemas.openxmlformats.org/officeDocument/2006/relationships/oleObject" Target="../embeddings/oleObject5.bin"/><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17.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12.xml"/><Relationship Id="rId7" Type="http://schemas.openxmlformats.org/officeDocument/2006/relationships/image" Target="../media/image12.emf"/><Relationship Id="rId6" Type="http://schemas.openxmlformats.org/officeDocument/2006/relationships/oleObject" Target="../embeddings/oleObject1.bin"/><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103755" y="1438910"/>
            <a:ext cx="11648440" cy="1036320"/>
          </a:xfrm>
          <a:prstGeom prst="rect">
            <a:avLst/>
          </a:prstGeom>
          <a:noFill/>
        </p:spPr>
        <p:txBody>
          <a:bodyPr wrap="square" rtlCol="0" anchor="t">
            <a:noAutofit/>
          </a:bodyPr>
          <a:p>
            <a:pPr marL="0" marR="0" lvl="0" indent="0" algn="ctr" defTabSz="914400" rtl="0" eaLnBrk="0" fontAlgn="base" latinLnBrk="0" hangingPunct="0">
              <a:lnSpc>
                <a:spcPct val="100000"/>
              </a:lnSpc>
              <a:spcBef>
                <a:spcPct val="0"/>
              </a:spcBef>
              <a:spcAft>
                <a:spcPct val="0"/>
              </a:spcAft>
              <a:buClrTx/>
              <a:buSzTx/>
              <a:buFontTx/>
              <a:buNone/>
            </a:pPr>
            <a:r>
              <a:rPr lang="en-US" altLang="en-GB" sz="3600" b="1" u="sng" dirty="0">
                <a:ln>
                  <a:noFill/>
                </a:ln>
                <a:effectLst/>
                <a:latin typeface="Sitka Banner" charset="0"/>
                <a:ea typeface="Calibri" panose="020F0502020204030204" charset="0"/>
                <a:cs typeface="Sitka Banner" charset="0"/>
                <a:sym typeface="+mn-ea"/>
              </a:rPr>
              <a:t>UNIVERSITY INSTITUTE OF COMPUTING</a:t>
            </a:r>
            <a:endParaRPr lang="en-US" altLang="en-GB" sz="3600" b="1" u="sng" dirty="0">
              <a:ln>
                <a:noFill/>
              </a:ln>
              <a:effectLst/>
              <a:latin typeface="Sitka Banner" charset="0"/>
              <a:ea typeface="Calibri" panose="020F0502020204030204" charset="0"/>
              <a:cs typeface="Sitka Banner"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endParaRPr lang="en-US" altLang="en-GB" sz="3600" b="1" dirty="0">
              <a:ln>
                <a:noFill/>
              </a:ln>
              <a:effectLst/>
              <a:latin typeface="Sitka Banner" charset="0"/>
              <a:ea typeface="Calibri" panose="020F0502020204030204" charset="0"/>
              <a:cs typeface="Sitka Banner"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r>
              <a:rPr lang="en-US" altLang="en-GB" sz="3200" b="1" dirty="0">
                <a:ln>
                  <a:noFill/>
                </a:ln>
                <a:effectLst/>
                <a:latin typeface="Sitka Banner" charset="0"/>
                <a:ea typeface="Calibri" panose="020F0502020204030204" charset="0"/>
                <a:cs typeface="Sitka Banner" charset="0"/>
                <a:sym typeface="+mn-ea"/>
              </a:rPr>
              <a:t>PR</a:t>
            </a:r>
            <a:r>
              <a:rPr lang="en-GB" altLang="en-US" sz="3200" b="1" dirty="0">
                <a:ln>
                  <a:noFill/>
                </a:ln>
                <a:effectLst/>
                <a:latin typeface="Sitka Banner" charset="0"/>
                <a:ea typeface="Calibri" panose="020F0502020204030204" charset="0"/>
                <a:cs typeface="Sitka Banner" charset="0"/>
                <a:sym typeface="+mn-ea"/>
              </a:rPr>
              <a:t>ESENTATION </a:t>
            </a:r>
            <a:r>
              <a:rPr lang="en-US" altLang="en-GB" sz="3200" b="1" dirty="0">
                <a:ln>
                  <a:noFill/>
                </a:ln>
                <a:effectLst/>
                <a:latin typeface="Sitka Banner" charset="0"/>
                <a:ea typeface="Calibri" panose="020F0502020204030204" charset="0"/>
                <a:cs typeface="Sitka Banner" charset="0"/>
                <a:sym typeface="+mn-ea"/>
              </a:rPr>
              <a:t> </a:t>
            </a:r>
            <a:endParaRPr lang="en-US" altLang="en-GB" sz="3200" b="1" dirty="0">
              <a:ln>
                <a:noFill/>
              </a:ln>
              <a:effectLst/>
              <a:latin typeface="Sitka Banner" charset="0"/>
              <a:ea typeface="Calibri" panose="020F0502020204030204" charset="0"/>
              <a:cs typeface="Sitka Banner"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r>
              <a:rPr lang="en-US" altLang="en-GB" sz="3200" b="1" dirty="0">
                <a:ln>
                  <a:noFill/>
                </a:ln>
                <a:effectLst/>
                <a:latin typeface="Sitka Banner" charset="0"/>
                <a:ea typeface="Calibri" panose="020F0502020204030204" charset="0"/>
                <a:cs typeface="Sitka Banner" charset="0"/>
                <a:sym typeface="+mn-ea"/>
              </a:rPr>
              <a:t>ON</a:t>
            </a:r>
            <a:endParaRPr lang="en-US" altLang="en-GB" sz="3200" b="1" dirty="0">
              <a:ln>
                <a:noFill/>
              </a:ln>
              <a:effectLst/>
              <a:latin typeface="Sitka Banner" charset="0"/>
              <a:ea typeface="Calibri" panose="020F0502020204030204" charset="0"/>
              <a:cs typeface="Sitka Banner"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r>
              <a:rPr lang="en-US" altLang="en-GB" sz="3200" b="1" dirty="0">
                <a:ln>
                  <a:noFill/>
                </a:ln>
                <a:effectLst/>
                <a:latin typeface="Sitka Banner" charset="0"/>
                <a:ea typeface="Calibri" panose="020F0502020204030204" charset="0"/>
                <a:cs typeface="Sitka Banner" charset="0"/>
                <a:sym typeface="+mn-ea"/>
              </a:rPr>
              <a:t>AIRLINE RESERVATION SYSTEM</a:t>
            </a:r>
            <a:endParaRPr lang="en-US" altLang="en-GB" sz="3200" b="1" dirty="0">
              <a:ln>
                <a:noFill/>
              </a:ln>
              <a:effectLst/>
              <a:latin typeface="Sitka Banner" charset="0"/>
              <a:ea typeface="Calibri" panose="020F0502020204030204" charset="0"/>
              <a:cs typeface="Sitka Banner"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endParaRPr lang="en-US" altLang="en-GB" sz="2800" b="1" dirty="0">
              <a:ln>
                <a:noFill/>
              </a:ln>
              <a:effectLst/>
              <a:latin typeface="Bahnschrift SemiBold" panose="020B0502040204020203" pitchFamily="34" charset="0"/>
              <a:ea typeface="Calibri" panose="020F0502020204030204" charset="0"/>
              <a:cs typeface="Times New Roman" panose="02020603050405020304" pitchFamily="18"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r>
              <a:rPr lang="en-US" altLang="en-GB" sz="3200" b="1" dirty="0">
                <a:ln>
                  <a:noFill/>
                </a:ln>
                <a:effectLst/>
                <a:latin typeface="Sitka Banner" charset="0"/>
                <a:ea typeface="Calibri" panose="020F0502020204030204" charset="0"/>
                <a:cs typeface="Sitka Banner" charset="0"/>
                <a:sym typeface="+mn-ea"/>
              </a:rPr>
              <a:t>Program Name: BCA(Data Science)</a:t>
            </a:r>
            <a:endParaRPr lang="en-US" altLang="en-GB" sz="3200" b="1" dirty="0">
              <a:ln>
                <a:noFill/>
              </a:ln>
              <a:effectLst/>
              <a:latin typeface="Sitka Banner" charset="0"/>
              <a:ea typeface="Calibri" panose="020F0502020204030204" charset="0"/>
              <a:cs typeface="Sitka Banner"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r>
              <a:rPr lang="en-US" altLang="en-GB" sz="3200" b="1" dirty="0">
                <a:ln>
                  <a:noFill/>
                </a:ln>
                <a:effectLst/>
                <a:latin typeface="Sitka Banner" charset="0"/>
                <a:ea typeface="Calibri" panose="020F0502020204030204" charset="0"/>
                <a:cs typeface="Sitka Banner" charset="0"/>
                <a:sym typeface="+mn-ea"/>
              </a:rPr>
              <a:t>SubjectName/Code:Data Structures Lab(24CAP-152)</a:t>
            </a:r>
            <a:endParaRPr lang="en-US" altLang="en-GB" sz="3200" b="1" dirty="0">
              <a:ln>
                <a:noFill/>
              </a:ln>
              <a:effectLst/>
              <a:latin typeface="Sitka Banner" charset="0"/>
              <a:ea typeface="Calibri" panose="020F0502020204030204" charset="0"/>
              <a:cs typeface="Sitka Banner"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endParaRPr lang="en-US" altLang="en-GB" sz="2800" b="1" dirty="0">
              <a:ln>
                <a:noFill/>
              </a:ln>
              <a:effectLst/>
              <a:latin typeface="Sitka Banner" charset="0"/>
              <a:ea typeface="Calibri" panose="020F0502020204030204" charset="0"/>
              <a:cs typeface="Sitka Banner" charset="0"/>
              <a:sym typeface="+mn-ea"/>
            </a:endParaRPr>
          </a:p>
          <a:p>
            <a:pPr marL="0" marR="0" lvl="0" indent="0" algn="l" defTabSz="914400" rtl="0" eaLnBrk="0" fontAlgn="base" latinLnBrk="0" hangingPunct="0">
              <a:lnSpc>
                <a:spcPct val="100000"/>
              </a:lnSpc>
              <a:spcBef>
                <a:spcPct val="0"/>
              </a:spcBef>
              <a:spcAft>
                <a:spcPct val="0"/>
              </a:spcAft>
              <a:buClrTx/>
              <a:buSzTx/>
              <a:buFontTx/>
              <a:buNone/>
            </a:pPr>
            <a:r>
              <a:rPr lang="en-US" altLang="en-GB" sz="2800" b="1" dirty="0">
                <a:ln>
                  <a:noFill/>
                </a:ln>
                <a:effectLst/>
                <a:latin typeface="Sitka Banner" charset="0"/>
                <a:ea typeface="Calibri" panose="020F0502020204030204" charset="0"/>
                <a:cs typeface="Sitka Banner" charset="0"/>
                <a:sym typeface="+mn-ea"/>
              </a:rPr>
              <a:t>                      </a:t>
            </a:r>
            <a:r>
              <a:rPr lang="en-GB" altLang="en-US" sz="2800" b="1" dirty="0">
                <a:ln>
                  <a:noFill/>
                </a:ln>
                <a:effectLst/>
                <a:latin typeface="Sitka Banner" charset="0"/>
                <a:ea typeface="Calibri" panose="020F0502020204030204" charset="0"/>
                <a:cs typeface="Sitka Banner" charset="0"/>
                <a:sym typeface="+mn-ea"/>
              </a:rPr>
              <a:t>                                                         </a:t>
            </a:r>
            <a:endParaRPr lang="en-GB" altLang="en-US" sz="2800" b="1" dirty="0">
              <a:ln>
                <a:noFill/>
              </a:ln>
              <a:effectLst/>
              <a:latin typeface="Sitka Banner" charset="0"/>
              <a:ea typeface="Calibri" panose="020F0502020204030204" charset="0"/>
              <a:cs typeface="Sitka Banner" charset="0"/>
              <a:sym typeface="+mn-ea"/>
            </a:endParaRPr>
          </a:p>
          <a:p>
            <a:pPr marL="0" marR="0" lvl="0" indent="0" algn="l" defTabSz="914400" rtl="0" eaLnBrk="0" fontAlgn="base" latinLnBrk="0" hangingPunct="0">
              <a:lnSpc>
                <a:spcPct val="100000"/>
              </a:lnSpc>
              <a:spcBef>
                <a:spcPct val="0"/>
              </a:spcBef>
              <a:spcAft>
                <a:spcPct val="0"/>
              </a:spcAft>
              <a:buClrTx/>
              <a:buSzTx/>
              <a:buFontTx/>
              <a:buNone/>
            </a:pPr>
            <a:r>
              <a:rPr lang="en-GB" altLang="en-US" sz="2800" b="1" dirty="0">
                <a:ln>
                  <a:noFill/>
                </a:ln>
                <a:effectLst/>
                <a:latin typeface="Sitka Banner" charset="0"/>
                <a:ea typeface="Calibri" panose="020F0502020204030204" charset="0"/>
                <a:cs typeface="Sitka Banner" charset="0"/>
                <a:sym typeface="+mn-ea"/>
              </a:rPr>
              <a:t> </a:t>
            </a:r>
            <a:r>
              <a:rPr lang="en-IN" altLang="en-GB" sz="2800" b="1" dirty="0">
                <a:ln>
                  <a:noFill/>
                </a:ln>
                <a:effectLst/>
                <a:latin typeface="Sitka Banner" charset="0"/>
                <a:ea typeface="Calibri" panose="020F0502020204030204" charset="0"/>
                <a:cs typeface="Sitka Banner" charset="0"/>
                <a:sym typeface="+mn-ea"/>
              </a:rPr>
              <a:t>                                                                                       </a:t>
            </a:r>
            <a:endParaRPr lang="en-US" altLang="en-GB" sz="3200" b="1" dirty="0">
              <a:ln>
                <a:noFill/>
              </a:ln>
              <a:effectLst/>
              <a:latin typeface="Sitka Banner" charset="0"/>
              <a:ea typeface="Calibri" panose="020F0502020204030204" charset="0"/>
              <a:cs typeface="Sitka Banner"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endParaRPr lang="en-US" altLang="en-US" sz="2400" b="1" dirty="0">
              <a:ln>
                <a:noFill/>
              </a:ln>
              <a:effectLst/>
              <a:latin typeface="Sitka Banner" charset="0"/>
              <a:ea typeface="Calibri" panose="020F0502020204030204" charset="0"/>
              <a:cs typeface="Sitka Banner" charset="0"/>
              <a:sym typeface="+mn-ea"/>
            </a:endParaRPr>
          </a:p>
        </p:txBody>
      </p:sp>
      <p:pic>
        <p:nvPicPr>
          <p:cNvPr id="30" name="Picture 2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299"/>
            <a:ext cx="3859753" cy="1538254"/>
          </a:xfrm>
          <a:prstGeom prst="rect">
            <a:avLst/>
          </a:prstGeom>
        </p:spPr>
      </p:pic>
      <p:sp>
        <p:nvSpPr>
          <p:cNvPr id="43" name="Right Triangle 42"/>
          <p:cNvSpPr/>
          <p:nvPr/>
        </p:nvSpPr>
        <p:spPr>
          <a:xfrm rot="10800000" flipV="1">
            <a:off x="12263752" y="66293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sp>
        <p:nvSpPr>
          <p:cNvPr id="2" name="Rectangles 1"/>
          <p:cNvSpPr/>
          <p:nvPr/>
        </p:nvSpPr>
        <p:spPr>
          <a:xfrm>
            <a:off x="739140" y="6060440"/>
            <a:ext cx="3479165" cy="1675765"/>
          </a:xfrm>
          <a:prstGeom prst="rect">
            <a:avLst/>
          </a:prstGeom>
          <a:noFill/>
          <a:ln>
            <a:noFill/>
          </a:ln>
        </p:spPr>
        <p:txBody>
          <a:bodyPr wrap="none" rtlCol="0" anchor="t">
            <a:noAutofit/>
            <a:scene3d>
              <a:camera prst="orthographicFront"/>
              <a:lightRig rig="soft" dir="t">
                <a:rot lat="0" lon="0" rev="15600000"/>
              </a:lightRig>
            </a:scene3d>
            <a:sp3d extrusionH="57150" prstMaterial="softEdge">
              <a:bevelT w="25400" h="38100"/>
            </a:sp3d>
          </a:bodyPr>
          <a:p>
            <a:pPr algn="ctr"/>
            <a:r>
              <a:rPr lang="en-IN" sz="4000" b="1" dirty="0">
                <a:ln/>
                <a:solidFill>
                  <a:schemeClr val="accent4"/>
                </a:solidFill>
                <a:effectLst/>
                <a:latin typeface="Sitka Banner" charset="0"/>
                <a:ea typeface="Calibri" panose="020F0502020204030204" charset="0"/>
                <a:cs typeface="Sitka Banner" charset="0"/>
                <a:sym typeface="+mn-ea"/>
              </a:rPr>
              <a:t>Submitted by :</a:t>
            </a:r>
            <a:endParaRPr lang="en-IN" sz="4000" b="1" dirty="0">
              <a:ln/>
              <a:solidFill>
                <a:schemeClr val="accent4"/>
              </a:solidFill>
              <a:effectLst/>
              <a:latin typeface="Sitka Banner" charset="0"/>
              <a:ea typeface="Calibri" panose="020F0502020204030204" charset="0"/>
              <a:cs typeface="Sitka Banner" charset="0"/>
              <a:sym typeface="+mn-ea"/>
            </a:endParaRPr>
          </a:p>
          <a:p>
            <a:pPr algn="ctr"/>
            <a:r>
              <a:rPr lang="en-IN" sz="4000" b="1" dirty="0">
                <a:ln/>
                <a:solidFill>
                  <a:schemeClr val="accent4"/>
                </a:solidFill>
                <a:effectLst/>
                <a:latin typeface="Sitka Banner" charset="0"/>
                <a:ea typeface="Calibri" panose="020F0502020204030204" charset="0"/>
                <a:cs typeface="Sitka Banner" charset="0"/>
                <a:sym typeface="+mn-ea"/>
              </a:rPr>
              <a:t>Vikita </a:t>
            </a:r>
            <a:endParaRPr lang="en-IN" sz="4000" b="1" dirty="0">
              <a:ln/>
              <a:solidFill>
                <a:schemeClr val="accent4"/>
              </a:solidFill>
              <a:effectLst/>
              <a:latin typeface="Sitka Banner" charset="0"/>
              <a:ea typeface="Calibri" panose="020F0502020204030204" charset="0"/>
              <a:cs typeface="Sitka Banner" charset="0"/>
              <a:sym typeface="+mn-ea"/>
            </a:endParaRPr>
          </a:p>
          <a:p>
            <a:pPr algn="ctr"/>
            <a:r>
              <a:rPr lang="en-IN" sz="4000" b="1" dirty="0">
                <a:ln/>
                <a:solidFill>
                  <a:schemeClr val="accent4"/>
                </a:solidFill>
                <a:effectLst/>
                <a:latin typeface="Sitka Banner" charset="0"/>
                <a:ea typeface="Calibri" panose="020F0502020204030204" charset="0"/>
                <a:cs typeface="Sitka Banner" charset="0"/>
                <a:sym typeface="+mn-ea"/>
              </a:rPr>
              <a:t>24BCD-1(B)</a:t>
            </a:r>
            <a:endParaRPr lang="en-IN" sz="4000" b="1" dirty="0">
              <a:ln/>
              <a:solidFill>
                <a:schemeClr val="accent4"/>
              </a:solidFill>
              <a:effectLst/>
              <a:latin typeface="Sitka Banner" charset="0"/>
              <a:ea typeface="Calibri" panose="020F0502020204030204" charset="0"/>
              <a:cs typeface="Sitka Banner" charset="0"/>
              <a:sym typeface="+mn-ea"/>
            </a:endParaRPr>
          </a:p>
        </p:txBody>
      </p:sp>
      <p:sp>
        <p:nvSpPr>
          <p:cNvPr id="4" name="Rectangles 3"/>
          <p:cNvSpPr/>
          <p:nvPr/>
        </p:nvSpPr>
        <p:spPr>
          <a:xfrm>
            <a:off x="8825865" y="6060440"/>
            <a:ext cx="4926330" cy="2038985"/>
          </a:xfrm>
          <a:prstGeom prst="rect">
            <a:avLst/>
          </a:prstGeom>
          <a:noFill/>
          <a:ln>
            <a:noFill/>
          </a:ln>
        </p:spPr>
        <p:txBody>
          <a:bodyPr wrap="none" rtlCol="0" anchor="t">
            <a:noAutofit/>
            <a:scene3d>
              <a:camera prst="orthographicFront"/>
              <a:lightRig rig="soft" dir="t">
                <a:rot lat="0" lon="0" rev="15600000"/>
              </a:lightRig>
            </a:scene3d>
            <a:sp3d extrusionH="57150" prstMaterial="softEdge">
              <a:bevelT w="25400" h="38100"/>
            </a:sp3d>
          </a:bodyPr>
          <a:p>
            <a:pPr algn="ctr"/>
            <a:r>
              <a:rPr lang="en-IN" altLang="en-GB" sz="3200" b="1">
                <a:ln/>
                <a:solidFill>
                  <a:schemeClr val="accent4"/>
                </a:solidFill>
                <a:effectLst/>
              </a:rPr>
              <a:t>Submitted to :</a:t>
            </a:r>
            <a:endParaRPr lang="en-IN" altLang="en-GB" sz="3200" b="1">
              <a:ln/>
              <a:solidFill>
                <a:schemeClr val="accent4"/>
              </a:solidFill>
              <a:effectLst/>
            </a:endParaRPr>
          </a:p>
          <a:p>
            <a:pPr algn="ctr"/>
            <a:r>
              <a:rPr lang="en-IN" altLang="en-GB" sz="3200" b="1">
                <a:ln/>
                <a:solidFill>
                  <a:schemeClr val="accent4"/>
                </a:solidFill>
                <a:effectLst/>
              </a:rPr>
              <a:t>Ms. Mehak Bhatia</a:t>
            </a:r>
            <a:endParaRPr lang="en-IN" altLang="en-GB" sz="3200" b="1">
              <a:ln/>
              <a:solidFill>
                <a:schemeClr val="accent4"/>
              </a:solidFill>
              <a:effectLst/>
            </a:endParaRPr>
          </a:p>
          <a:p>
            <a:pPr algn="ctr"/>
            <a:endParaRPr lang="en-IN" altLang="en-GB" sz="3200" b="1">
              <a:ln/>
              <a:solidFill>
                <a:schemeClr val="accent4"/>
              </a:solidFill>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35" y="329565"/>
            <a:ext cx="6122035" cy="7189470"/>
          </a:xfrm>
        </p:spPr>
        <p:txBody>
          <a:bodyPr/>
          <a:p>
            <a:r>
              <a:rPr lang="en-IN" altLang="en-GB" sz="6000" b="1">
                <a:latin typeface="Sitka Banner" charset="0"/>
                <a:cs typeface="Sitka Banner" charset="0"/>
              </a:rPr>
              <a:t>FLOWCHART</a:t>
            </a:r>
            <a:endParaRPr lang="en-IN" altLang="en-GB" sz="6000" b="1">
              <a:latin typeface="Sitka Banner" charset="0"/>
              <a:cs typeface="Sitka Banner" charset="0"/>
            </a:endParaRPr>
          </a:p>
        </p:txBody>
      </p:sp>
      <p:pic>
        <p:nvPicPr>
          <p:cNvPr id="3" name="Picture 2" descr="file_000000004b9451f89661b0c27f641baa_conversation_id=67ed7698-9c38-800a-97dc-2a4364431b51&amp;message_id=6709a722-d144-433c-ae3b-ef820e336b92 (1)"/>
          <p:cNvPicPr>
            <a:picLocks noChangeAspect="1"/>
          </p:cNvPicPr>
          <p:nvPr/>
        </p:nvPicPr>
        <p:blipFill>
          <a:blip r:embed="rId1"/>
          <a:stretch>
            <a:fillRect/>
          </a:stretch>
        </p:blipFill>
        <p:spPr>
          <a:xfrm>
            <a:off x="6103620" y="0"/>
            <a:ext cx="8526780" cy="8229600"/>
          </a:xfrm>
          <a:prstGeom prst="rect">
            <a:avLst/>
          </a:prstGeom>
        </p:spPr>
      </p:pic>
      <p:pic>
        <p:nvPicPr>
          <p:cNvPr id="30" name="Picture 29"/>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941445" cy="1570990"/>
          </a:xfrm>
          <a:prstGeom prst="rect">
            <a:avLst/>
          </a:prstGeom>
        </p:spPr>
      </p:pic>
      <p:graphicFrame>
        <p:nvGraphicFramePr>
          <p:cNvPr id="48" name="Object 47"/>
          <p:cNvGraphicFramePr>
            <a:graphicFrameLocks noChangeAspect="1"/>
          </p:cNvGraphicFramePr>
          <p:nvPr/>
        </p:nvGraphicFramePr>
        <p:xfrm>
          <a:off x="623570" y="4986020"/>
          <a:ext cx="2464435" cy="2348865"/>
        </p:xfrm>
        <a:graphic>
          <a:graphicData uri="http://schemas.openxmlformats.org/presentationml/2006/ole">
            <mc:AlternateContent xmlns:mc="http://schemas.openxmlformats.org/markup-compatibility/2006">
              <mc:Choice xmlns:v="urn:schemas-microsoft-com:vml" Requires="v">
                <p:oleObj spid="_x0000_s10" name="CorelDRAW" r:id="rId4" imgW="2169795" imgH="2163445" progId="">
                  <p:embed/>
                </p:oleObj>
              </mc:Choice>
              <mc:Fallback>
                <p:oleObj name="CorelDRAW" r:id="rId4" imgW="2169795" imgH="2163445" progId="">
                  <p:embed/>
                  <p:pic>
                    <p:nvPicPr>
                      <p:cNvPr id="0" name="Picture 39"/>
                      <p:cNvPicPr>
                        <a:picLocks noChangeAspect="1" noChangeArrowheads="1"/>
                      </p:cNvPicPr>
                      <p:nvPr/>
                    </p:nvPicPr>
                    <p:blipFill>
                      <a:blip r:embed="rId5">
                        <a:lum bright="76000"/>
                        <a:extLst>
                          <a:ext uri="{28A0092B-C50C-407E-A947-70E740481C1C}">
                            <a14:useLocalDpi xmlns:a14="http://schemas.microsoft.com/office/drawing/2010/main" val="0"/>
                          </a:ext>
                        </a:extLst>
                      </a:blip>
                      <a:srcRect/>
                      <a:stretch>
                        <a:fillRect/>
                      </a:stretch>
                    </p:blipFill>
                    <p:spPr bwMode="auto">
                      <a:xfrm>
                        <a:off x="623570" y="4986020"/>
                        <a:ext cx="2464435" cy="23488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67555" y="594995"/>
            <a:ext cx="10196830" cy="821055"/>
          </a:xfrm>
        </p:spPr>
        <p:txBody>
          <a:bodyPr/>
          <a:p>
            <a:r>
              <a:rPr lang="en-US" altLang="en-GB" b="1">
                <a:latin typeface="Sitka Banner" charset="0"/>
                <a:cs typeface="Sitka Banner" charset="0"/>
              </a:rPr>
              <a:t>Overview </a:t>
            </a:r>
            <a:r>
              <a:rPr lang="en-US" altLang="en-GB" b="1">
                <a:latin typeface="Sitka Banner" charset="0"/>
                <a:cs typeface="Sitka Banner" charset="0"/>
              </a:rPr>
              <a:t>of the Airline </a:t>
            </a:r>
            <a:r>
              <a:rPr lang="en-US" altLang="en-GB" b="1">
                <a:latin typeface="Sitka Banner" charset="0"/>
                <a:cs typeface="Sitka Banner" charset="0"/>
              </a:rPr>
              <a:t>Reservation System</a:t>
            </a:r>
            <a:endParaRPr lang="en-US" altLang="en-GB" b="1">
              <a:latin typeface="Sitka Banner" charset="0"/>
              <a:cs typeface="Sitka Banner" charset="0"/>
            </a:endParaRPr>
          </a:p>
        </p:txBody>
      </p:sp>
      <p:sp>
        <p:nvSpPr>
          <p:cNvPr id="3" name="Text Box 2"/>
          <p:cNvSpPr txBox="1"/>
          <p:nvPr/>
        </p:nvSpPr>
        <p:spPr>
          <a:xfrm>
            <a:off x="335280" y="1701800"/>
            <a:ext cx="13733780" cy="5969635"/>
          </a:xfrm>
          <a:prstGeom prst="rect">
            <a:avLst/>
          </a:prstGeom>
        </p:spPr>
        <p:txBody>
          <a:bodyPr>
            <a:noAutofit/>
          </a:bodyPr>
          <a:p>
            <a:r>
              <a:rPr lang="en-US" altLang="zh-CN" sz="2800">
                <a:latin typeface="Sitka Banner" charset="0"/>
                <a:cs typeface="Sitka Banner" charset="0"/>
              </a:rPr>
              <a:t>This C program is a simple Airline Reservation System that allows users to:</a:t>
            </a:r>
            <a:endParaRPr lang="en-US" altLang="zh-CN" sz="2800">
              <a:latin typeface="Sitka Banner" charset="0"/>
              <a:cs typeface="Sitka Banner" charset="0"/>
            </a:endParaRPr>
          </a:p>
          <a:p>
            <a:r>
              <a:rPr lang="en-US" altLang="zh-CN" sz="2800">
                <a:latin typeface="Sitka Banner" charset="0"/>
                <a:cs typeface="Sitka Banner" charset="0"/>
              </a:rPr>
              <a:t> ✅ View available flights</a:t>
            </a:r>
            <a:endParaRPr lang="en-US" altLang="zh-CN" sz="2800">
              <a:latin typeface="Sitka Banner" charset="0"/>
              <a:cs typeface="Sitka Banner" charset="0"/>
            </a:endParaRPr>
          </a:p>
          <a:p>
            <a:r>
              <a:rPr lang="en-US" altLang="zh-CN" sz="2800">
                <a:latin typeface="Sitka Banner" charset="0"/>
                <a:cs typeface="Sitka Banner" charset="0"/>
              </a:rPr>
              <a:t> ✅ Book a ticket</a:t>
            </a:r>
            <a:endParaRPr lang="en-US" altLang="zh-CN" sz="2800">
              <a:latin typeface="Sitka Banner" charset="0"/>
              <a:cs typeface="Sitka Banner" charset="0"/>
            </a:endParaRPr>
          </a:p>
          <a:p>
            <a:r>
              <a:rPr lang="en-US" altLang="zh-CN" sz="2800">
                <a:latin typeface="Sitka Banner" charset="0"/>
                <a:cs typeface="Sitka Banner" charset="0"/>
              </a:rPr>
              <a:t> ✅ Cancel a ticket</a:t>
            </a:r>
            <a:endParaRPr lang="en-US" altLang="zh-CN" sz="2800">
              <a:latin typeface="Sitka Banner" charset="0"/>
              <a:cs typeface="Sitka Banner" charset="0"/>
            </a:endParaRPr>
          </a:p>
          <a:p>
            <a:r>
              <a:rPr lang="en-US" altLang="zh-CN" sz="2800">
                <a:latin typeface="Sitka Banner" charset="0"/>
                <a:cs typeface="Sitka Banner" charset="0"/>
              </a:rPr>
              <a:t> ✅ Display booked tickets</a:t>
            </a:r>
            <a:endParaRPr lang="en-US" altLang="zh-CN" sz="2800">
              <a:latin typeface="Sitka Banner" charset="0"/>
              <a:cs typeface="Sitka Banner" charset="0"/>
            </a:endParaRPr>
          </a:p>
          <a:p>
            <a:r>
              <a:rPr lang="en-US" altLang="zh-CN" sz="2800">
                <a:latin typeface="Sitka Banner" charset="0"/>
                <a:cs typeface="Sitka Banner" charset="0"/>
              </a:rPr>
              <a:t>It uses arrays and structures to store reservations and track seat availability.</a:t>
            </a:r>
            <a:endParaRPr lang="en-US" altLang="zh-CN" sz="2800">
              <a:latin typeface="Sitka Banner" charset="0"/>
              <a:cs typeface="Sitka Banner" charset="0"/>
            </a:endParaRPr>
          </a:p>
          <a:p>
            <a:endParaRPr lang="en-US" altLang="en-GB" sz="2800" b="1">
              <a:latin typeface="Sitka Banner" charset="0"/>
              <a:cs typeface="Sitka Banner" charset="0"/>
            </a:endParaRPr>
          </a:p>
          <a:p>
            <a:pPr algn="l"/>
            <a:r>
              <a:rPr lang="en-US" altLang="en-GB" sz="4000" b="1" u="sng">
                <a:latin typeface="Sitka Banner" charset="0"/>
                <a:cs typeface="Sitka Banner" charset="0"/>
              </a:rPr>
              <a:t>Key Components</a:t>
            </a:r>
            <a:endParaRPr lang="en-US" altLang="en-GB" sz="4000" b="1" u="sng">
              <a:latin typeface="Sitka Banner" charset="0"/>
              <a:cs typeface="Sitka Banner" charset="0"/>
            </a:endParaRPr>
          </a:p>
          <a:p>
            <a:r>
              <a:rPr lang="en-US" altLang="en-GB" sz="2800">
                <a:latin typeface="Sitka Banner" charset="0"/>
                <a:cs typeface="Sitka Banner" charset="0"/>
              </a:rPr>
              <a:t>Structure (Reservation): Stores flight number, passenger name, and seat number.</a:t>
            </a:r>
            <a:endParaRPr lang="en-US" altLang="en-GB" sz="2800">
              <a:latin typeface="Sitka Banner" charset="0"/>
              <a:cs typeface="Sitka Banner" charset="0"/>
            </a:endParaRPr>
          </a:p>
          <a:p>
            <a:r>
              <a:rPr lang="en-US" altLang="en-GB" sz="2800">
                <a:latin typeface="Sitka Banner" charset="0"/>
                <a:cs typeface="Sitka Banner" charset="0"/>
              </a:rPr>
              <a:t>2D Array (reservations[MAX_FLIGHTS][MAX_SEATS]): Stores reservations.</a:t>
            </a:r>
            <a:endParaRPr lang="en-US" altLang="en-GB" sz="2800">
              <a:latin typeface="Sitka Banner" charset="0"/>
              <a:cs typeface="Sitka Banner" charset="0"/>
            </a:endParaRPr>
          </a:p>
          <a:p>
            <a:r>
              <a:rPr lang="en-US" altLang="en-GB" sz="2800">
                <a:latin typeface="Sitka Banner" charset="0"/>
                <a:cs typeface="Sitka Banner" charset="0"/>
              </a:rPr>
              <a:t>Array (seatAvailability[MAX_FLIGHTS]): Tracks available seats.</a:t>
            </a:r>
            <a:endParaRPr lang="en-US" altLang="en-GB" sz="2800">
              <a:latin typeface="Sitka Banner" charset="0"/>
              <a:cs typeface="Sitka Banner" charset="0"/>
            </a:endParaRPr>
          </a:p>
          <a:p>
            <a:endParaRPr lang="en-US" altLang="en-GB" sz="1600"/>
          </a:p>
          <a:p>
            <a:endParaRPr lang="en-US" altLang="en-GB" sz="1600"/>
          </a:p>
        </p:txBody>
      </p:sp>
      <p:sp>
        <p:nvSpPr>
          <p:cNvPr id="43" name="Right Triangle 42"/>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pic>
        <p:nvPicPr>
          <p:cNvPr id="30" name="Picture 2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4511675" cy="1798320"/>
          </a:xfrm>
          <a:prstGeom prst="rect">
            <a:avLst/>
          </a:prstGeom>
        </p:spPr>
      </p:pic>
      <p:sp>
        <p:nvSpPr>
          <p:cNvPr id="4" name="Text Box 3"/>
          <p:cNvSpPr txBox="1"/>
          <p:nvPr/>
        </p:nvSpPr>
        <p:spPr>
          <a:xfrm>
            <a:off x="-254000" y="4899025"/>
            <a:ext cx="4876800" cy="368300"/>
          </a:xfrm>
          <a:prstGeom prst="rect">
            <a:avLst/>
          </a:prstGeom>
          <a:noFill/>
        </p:spPr>
        <p:txBody>
          <a:bodyPr wrap="square" rtlCol="0">
            <a:spAutoFit/>
          </a:bodyPr>
          <a:p>
            <a:endParaRPr lang="en-GB"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028315" y="329565"/>
            <a:ext cx="11602720" cy="1371600"/>
          </a:xfrm>
        </p:spPr>
        <p:txBody>
          <a:bodyPr/>
          <a:p>
            <a:pPr algn="l"/>
            <a:r>
              <a:rPr lang="en-IN" altLang="en-US" sz="4800" b="1">
                <a:latin typeface="Sitka Banner" charset="0"/>
                <a:cs typeface="Sitka Banner" charset="0"/>
              </a:rPr>
              <a:t>  </a:t>
            </a:r>
            <a:r>
              <a:rPr lang="en-US" altLang="en-GB" sz="4800" b="1">
                <a:latin typeface="Sitka Banner" charset="0"/>
                <a:cs typeface="Sitka Banner" charset="0"/>
              </a:rPr>
              <a:t>Functions and Their Purpose</a:t>
            </a:r>
            <a:endParaRPr lang="en-US" altLang="en-GB" sz="4800" b="1">
              <a:latin typeface="Sitka Banner" charset="0"/>
              <a:cs typeface="Sitka Banner" charset="0"/>
            </a:endParaRPr>
          </a:p>
        </p:txBody>
      </p:sp>
      <p:graphicFrame>
        <p:nvGraphicFramePr>
          <p:cNvPr id="3" name="Table 2"/>
          <p:cNvGraphicFramePr/>
          <p:nvPr>
            <p:custDataLst>
              <p:tags r:id="rId1"/>
            </p:custDataLst>
          </p:nvPr>
        </p:nvGraphicFramePr>
        <p:xfrm>
          <a:off x="1024255" y="1642110"/>
          <a:ext cx="12581890" cy="923925"/>
        </p:xfrm>
        <a:graphic>
          <a:graphicData uri="http://schemas.openxmlformats.org/drawingml/2006/table">
            <a:tbl>
              <a:tblPr/>
              <a:tblGrid>
                <a:gridCol w="6290945"/>
                <a:gridCol w="6290945"/>
              </a:tblGrid>
              <a:tr h="923925">
                <a:tc>
                  <a:txBody>
                    <a:bodyPr/>
                    <a:p>
                      <a:r>
                        <a:rPr lang="en-US" altLang="zh-CN" sz="4000" b="1" u="sng">
                          <a:latin typeface="Sitka Banner" charset="0"/>
                          <a:cs typeface="Sitka Banner" charset="0"/>
                        </a:rPr>
                        <a:t>Function</a:t>
                      </a:r>
                      <a:endParaRPr lang="en-US" altLang="zh-CN" sz="4000" b="1" u="sng">
                        <a:latin typeface="Sitka Banner" charset="0"/>
                        <a:cs typeface="Sitka Banner" charset="0"/>
                      </a:endParaRPr>
                    </a:p>
                  </a:txBody>
                  <a:tcPr marL="0" marR="0" marT="0" marB="0" anchor="ctr" anchorCtr="0">
                    <a:lnL>
                      <a:noFill/>
                    </a:lnL>
                    <a:lnR>
                      <a:noFill/>
                    </a:lnR>
                    <a:lnT>
                      <a:noFill/>
                    </a:lnT>
                    <a:lnB>
                      <a:noFill/>
                    </a:lnB>
                    <a:noFill/>
                  </a:tcPr>
                </a:tc>
                <a:tc>
                  <a:txBody>
                    <a:bodyPr/>
                    <a:p>
                      <a:r>
                        <a:rPr lang="en-US" altLang="zh-CN" sz="4000" b="1" u="sng">
                          <a:latin typeface="Sitka Banner" charset="0"/>
                          <a:cs typeface="Sitka Banner" charset="0"/>
                        </a:rPr>
                        <a:t>Purpose</a:t>
                      </a:r>
                      <a:endParaRPr lang="en-US" altLang="zh-CN" sz="4000" b="1" u="sng">
                        <a:latin typeface="Sitka Banner" charset="0"/>
                        <a:cs typeface="Sitka Banner" charset="0"/>
                      </a:endParaRPr>
                    </a:p>
                  </a:txBody>
                  <a:tcPr marL="0" marR="0" marT="0" marB="0" anchor="ctr" anchorCtr="0">
                    <a:lnL>
                      <a:noFill/>
                    </a:lnL>
                    <a:lnR>
                      <a:noFill/>
                    </a:lnR>
                    <a:lnT>
                      <a:noFill/>
                    </a:lnT>
                    <a:lnB>
                      <a:noFill/>
                    </a:lnB>
                    <a:noFill/>
                  </a:tcPr>
                </a:tc>
              </a:tr>
            </a:tbl>
          </a:graphicData>
        </a:graphic>
      </p:graphicFrame>
      <p:graphicFrame>
        <p:nvGraphicFramePr>
          <p:cNvPr id="4" name="Table 3"/>
          <p:cNvGraphicFramePr/>
          <p:nvPr>
            <p:custDataLst>
              <p:tags r:id="rId2"/>
            </p:custDataLst>
          </p:nvPr>
        </p:nvGraphicFramePr>
        <p:xfrm>
          <a:off x="1024255" y="2566035"/>
          <a:ext cx="12581890" cy="674370"/>
        </p:xfrm>
        <a:graphic>
          <a:graphicData uri="http://schemas.openxmlformats.org/drawingml/2006/table">
            <a:tbl>
              <a:tblPr/>
              <a:tblGrid>
                <a:gridCol w="6290945"/>
                <a:gridCol w="6290945"/>
              </a:tblGrid>
              <a:tr h="674370">
                <a:tc>
                  <a:txBody>
                    <a:bodyPr/>
                    <a:p>
                      <a:r>
                        <a:rPr lang="en-US" altLang="zh-CN" sz="2800">
                          <a:latin typeface="Sitka Banner" charset="0"/>
                          <a:cs typeface="Sitka Banner" charset="0"/>
                        </a:rPr>
                        <a:t>displayFlights()</a:t>
                      </a:r>
                      <a:endParaRPr lang="en-US" altLang="zh-CN" sz="2800">
                        <a:latin typeface="Sitka Banner" charset="0"/>
                        <a:cs typeface="Sitka Banner" charset="0"/>
                      </a:endParaRPr>
                    </a:p>
                  </a:txBody>
                  <a:tcPr marL="0" marR="0" marT="0" marB="0" anchor="ctr" anchorCtr="0">
                    <a:lnL>
                      <a:noFill/>
                    </a:lnL>
                    <a:lnR>
                      <a:noFill/>
                    </a:lnR>
                    <a:lnT>
                      <a:noFill/>
                    </a:lnT>
                    <a:lnB>
                      <a:noFill/>
                    </a:lnB>
                    <a:noFill/>
                  </a:tcPr>
                </a:tc>
                <a:tc>
                  <a:txBody>
                    <a:bodyPr/>
                    <a:p>
                      <a:r>
                        <a:rPr lang="en-US" altLang="zh-CN" sz="2800">
                          <a:latin typeface="Sitka Banner" charset="0"/>
                          <a:cs typeface="Sitka Banner" charset="0"/>
                        </a:rPr>
                        <a:t>Shows available flights</a:t>
                      </a:r>
                      <a:endParaRPr lang="en-US" altLang="zh-CN" sz="2800">
                        <a:latin typeface="Sitka Banner" charset="0"/>
                        <a:cs typeface="Sitka Banner" charset="0"/>
                      </a:endParaRPr>
                    </a:p>
                  </a:txBody>
                  <a:tcPr marL="0" marR="0" marT="0" marB="0" anchor="ctr" anchorCtr="0">
                    <a:lnL>
                      <a:noFill/>
                    </a:lnL>
                    <a:lnR>
                      <a:noFill/>
                    </a:lnR>
                    <a:lnT>
                      <a:noFill/>
                    </a:lnT>
                    <a:lnB>
                      <a:noFill/>
                    </a:lnB>
                    <a:noFill/>
                  </a:tcPr>
                </a:tc>
              </a:tr>
            </a:tbl>
          </a:graphicData>
        </a:graphic>
      </p:graphicFrame>
      <p:graphicFrame>
        <p:nvGraphicFramePr>
          <p:cNvPr id="5" name="Table 4"/>
          <p:cNvGraphicFramePr/>
          <p:nvPr>
            <p:custDataLst>
              <p:tags r:id="rId3"/>
            </p:custDataLst>
          </p:nvPr>
        </p:nvGraphicFramePr>
        <p:xfrm>
          <a:off x="1024255" y="3067050"/>
          <a:ext cx="12581890" cy="745490"/>
        </p:xfrm>
        <a:graphic>
          <a:graphicData uri="http://schemas.openxmlformats.org/drawingml/2006/table">
            <a:tbl>
              <a:tblPr/>
              <a:tblGrid>
                <a:gridCol w="6290945"/>
                <a:gridCol w="6290945"/>
              </a:tblGrid>
              <a:tr h="745490">
                <a:tc>
                  <a:txBody>
                    <a:bodyPr/>
                    <a:p>
                      <a:r>
                        <a:rPr lang="en-US" altLang="zh-CN" sz="2800">
                          <a:latin typeface="Sitka Banner" charset="0"/>
                          <a:cs typeface="Sitka Banner" charset="0"/>
                        </a:rPr>
                        <a:t>bookTicket()</a:t>
                      </a:r>
                      <a:endParaRPr lang="en-US" altLang="zh-CN" sz="2800">
                        <a:latin typeface="Sitka Banner" charset="0"/>
                        <a:cs typeface="Sitka Banner" charset="0"/>
                      </a:endParaRPr>
                    </a:p>
                  </a:txBody>
                  <a:tcPr marL="0" marR="0" marT="0" marB="0" anchor="ctr" anchorCtr="0">
                    <a:lnL>
                      <a:noFill/>
                    </a:lnL>
                    <a:lnR>
                      <a:noFill/>
                    </a:lnR>
                    <a:lnT>
                      <a:noFill/>
                    </a:lnT>
                    <a:lnB>
                      <a:noFill/>
                    </a:lnB>
                    <a:noFill/>
                  </a:tcPr>
                </a:tc>
                <a:tc>
                  <a:txBody>
                    <a:bodyPr/>
                    <a:p>
                      <a:r>
                        <a:rPr lang="en-US" altLang="zh-CN" sz="2800">
                          <a:latin typeface="Sitka Banner" charset="0"/>
                          <a:cs typeface="Sitka Banner" charset="0"/>
                        </a:rPr>
                        <a:t>Books a flight ticket</a:t>
                      </a:r>
                      <a:endParaRPr lang="en-US" altLang="zh-CN" sz="2800">
                        <a:latin typeface="Sitka Banner" charset="0"/>
                        <a:cs typeface="Sitka Banner" charset="0"/>
                      </a:endParaRPr>
                    </a:p>
                  </a:txBody>
                  <a:tcPr marL="0" marR="0" marT="0" marB="0" anchor="ctr" anchorCtr="0">
                    <a:lnL>
                      <a:noFill/>
                    </a:lnL>
                    <a:lnR>
                      <a:noFill/>
                    </a:lnR>
                    <a:lnT>
                      <a:noFill/>
                    </a:lnT>
                    <a:lnB>
                      <a:noFill/>
                    </a:lnB>
                    <a:noFill/>
                  </a:tcPr>
                </a:tc>
              </a:tr>
            </a:tbl>
          </a:graphicData>
        </a:graphic>
      </p:graphicFrame>
      <p:graphicFrame>
        <p:nvGraphicFramePr>
          <p:cNvPr id="6" name="Table 5"/>
          <p:cNvGraphicFramePr/>
          <p:nvPr>
            <p:custDataLst>
              <p:tags r:id="rId4"/>
            </p:custDataLst>
          </p:nvPr>
        </p:nvGraphicFramePr>
        <p:xfrm>
          <a:off x="1024255" y="3598545"/>
          <a:ext cx="12581890" cy="512445"/>
        </p:xfrm>
        <a:graphic>
          <a:graphicData uri="http://schemas.openxmlformats.org/drawingml/2006/table">
            <a:tbl>
              <a:tblPr/>
              <a:tblGrid>
                <a:gridCol w="6290945"/>
                <a:gridCol w="6290945"/>
              </a:tblGrid>
              <a:tr h="512445">
                <a:tc>
                  <a:txBody>
                    <a:bodyPr/>
                    <a:p>
                      <a:r>
                        <a:rPr lang="en-US" altLang="zh-CN" sz="2800">
                          <a:latin typeface="Sitka Banner" charset="0"/>
                          <a:cs typeface="Sitka Banner" charset="0"/>
                        </a:rPr>
                        <a:t>cancelTicket()</a:t>
                      </a:r>
                      <a:endParaRPr lang="en-US" altLang="zh-CN" sz="2800">
                        <a:latin typeface="Sitka Banner" charset="0"/>
                        <a:cs typeface="Sitka Banner" charset="0"/>
                      </a:endParaRPr>
                    </a:p>
                  </a:txBody>
                  <a:tcPr marL="0" marR="0" marT="0" marB="0" anchor="ctr" anchorCtr="0">
                    <a:lnL>
                      <a:noFill/>
                    </a:lnL>
                    <a:lnR>
                      <a:noFill/>
                    </a:lnR>
                    <a:lnT>
                      <a:noFill/>
                    </a:lnT>
                    <a:lnB>
                      <a:noFill/>
                    </a:lnB>
                    <a:noFill/>
                  </a:tcPr>
                </a:tc>
                <a:tc>
                  <a:txBody>
                    <a:bodyPr/>
                    <a:p>
                      <a:r>
                        <a:rPr lang="en-US" altLang="zh-CN" sz="2800">
                          <a:latin typeface="Sitka Banner" charset="0"/>
                          <a:cs typeface="Sitka Banner" charset="0"/>
                        </a:rPr>
                        <a:t>Cancels a reservation</a:t>
                      </a:r>
                      <a:endParaRPr lang="en-US" altLang="zh-CN" sz="2800">
                        <a:latin typeface="Sitka Banner" charset="0"/>
                        <a:cs typeface="Sitka Banner" charset="0"/>
                      </a:endParaRPr>
                    </a:p>
                  </a:txBody>
                  <a:tcPr marL="0" marR="0" marT="0" marB="0" anchor="ctr" anchorCtr="0">
                    <a:lnL>
                      <a:noFill/>
                    </a:lnL>
                    <a:lnR>
                      <a:noFill/>
                    </a:lnR>
                    <a:lnT>
                      <a:noFill/>
                    </a:lnT>
                    <a:lnB>
                      <a:noFill/>
                    </a:lnB>
                    <a:noFill/>
                  </a:tcPr>
                </a:tc>
              </a:tr>
            </a:tbl>
          </a:graphicData>
        </a:graphic>
      </p:graphicFrame>
      <p:graphicFrame>
        <p:nvGraphicFramePr>
          <p:cNvPr id="7" name="Table 6"/>
          <p:cNvGraphicFramePr/>
          <p:nvPr>
            <p:custDataLst>
              <p:tags r:id="rId5"/>
            </p:custDataLst>
          </p:nvPr>
        </p:nvGraphicFramePr>
        <p:xfrm>
          <a:off x="1024255" y="3864610"/>
          <a:ext cx="12581890" cy="913130"/>
        </p:xfrm>
        <a:graphic>
          <a:graphicData uri="http://schemas.openxmlformats.org/drawingml/2006/table">
            <a:tbl>
              <a:tblPr/>
              <a:tblGrid>
                <a:gridCol w="6290945"/>
                <a:gridCol w="6290945"/>
              </a:tblGrid>
              <a:tr h="913130">
                <a:tc>
                  <a:txBody>
                    <a:bodyPr/>
                    <a:p>
                      <a:r>
                        <a:rPr lang="en-US" altLang="zh-CN" sz="2800">
                          <a:latin typeface="Sitka Banner" charset="0"/>
                          <a:cs typeface="Sitka Banner" charset="0"/>
                        </a:rPr>
                        <a:t>displayBookedTickets()</a:t>
                      </a:r>
                      <a:endParaRPr lang="en-US" altLang="zh-CN" sz="2800">
                        <a:latin typeface="Sitka Banner" charset="0"/>
                        <a:cs typeface="Sitka Banner" charset="0"/>
                      </a:endParaRPr>
                    </a:p>
                  </a:txBody>
                  <a:tcPr marL="0" marR="0" marT="0" marB="0" anchor="ctr" anchorCtr="0">
                    <a:lnL>
                      <a:noFill/>
                    </a:lnL>
                    <a:lnR>
                      <a:noFill/>
                    </a:lnR>
                    <a:lnT>
                      <a:noFill/>
                    </a:lnT>
                    <a:lnB>
                      <a:noFill/>
                    </a:lnB>
                    <a:noFill/>
                  </a:tcPr>
                </a:tc>
                <a:tc>
                  <a:txBody>
                    <a:bodyPr/>
                    <a:p>
                      <a:r>
                        <a:rPr lang="en-US" altLang="zh-CN" sz="2800">
                          <a:latin typeface="Sitka Banner" charset="0"/>
                          <a:cs typeface="Sitka Banner" charset="0"/>
                        </a:rPr>
                        <a:t>Displays all booked tickets</a:t>
                      </a:r>
                      <a:endParaRPr lang="en-US" altLang="zh-CN" sz="2800">
                        <a:latin typeface="Sitka Banner" charset="0"/>
                        <a:cs typeface="Sitka Banner" charset="0"/>
                      </a:endParaRPr>
                    </a:p>
                  </a:txBody>
                  <a:tcPr marL="0" marR="0" marT="0" marB="0" anchor="ctr" anchorCtr="0">
                    <a:lnL>
                      <a:noFill/>
                    </a:lnL>
                    <a:lnR>
                      <a:noFill/>
                    </a:lnR>
                    <a:lnT>
                      <a:noFill/>
                    </a:lnT>
                    <a:lnB>
                      <a:noFill/>
                    </a:lnB>
                    <a:noFill/>
                  </a:tcPr>
                </a:tc>
              </a:tr>
            </a:tbl>
          </a:graphicData>
        </a:graphic>
      </p:graphicFrame>
      <p:graphicFrame>
        <p:nvGraphicFramePr>
          <p:cNvPr id="8" name="Table 7"/>
          <p:cNvGraphicFramePr/>
          <p:nvPr>
            <p:custDataLst>
              <p:tags r:id="rId6"/>
            </p:custDataLst>
          </p:nvPr>
        </p:nvGraphicFramePr>
        <p:xfrm>
          <a:off x="1024255" y="4426585"/>
          <a:ext cx="12581890" cy="765175"/>
        </p:xfrm>
        <a:graphic>
          <a:graphicData uri="http://schemas.openxmlformats.org/drawingml/2006/table">
            <a:tbl>
              <a:tblPr/>
              <a:tblGrid>
                <a:gridCol w="6290945"/>
                <a:gridCol w="6290945"/>
              </a:tblGrid>
              <a:tr h="765175">
                <a:tc>
                  <a:txBody>
                    <a:bodyPr/>
                    <a:p>
                      <a:r>
                        <a:rPr lang="en-US" altLang="zh-CN" sz="2800">
                          <a:latin typeface="Sitka Banner" charset="0"/>
                          <a:cs typeface="Sitka Banner" charset="0"/>
                        </a:rPr>
                        <a:t>main()</a:t>
                      </a:r>
                      <a:endParaRPr lang="en-US" altLang="zh-CN" sz="2800">
                        <a:latin typeface="Sitka Banner" charset="0"/>
                        <a:cs typeface="Sitka Banner" charset="0"/>
                      </a:endParaRPr>
                    </a:p>
                  </a:txBody>
                  <a:tcPr marL="0" marR="0" marT="0" marB="0" anchor="ctr" anchorCtr="0">
                    <a:lnL>
                      <a:noFill/>
                    </a:lnL>
                    <a:lnR>
                      <a:noFill/>
                    </a:lnR>
                    <a:lnT>
                      <a:noFill/>
                    </a:lnT>
                    <a:lnB>
                      <a:noFill/>
                    </a:lnB>
                    <a:noFill/>
                  </a:tcPr>
                </a:tc>
                <a:tc>
                  <a:txBody>
                    <a:bodyPr/>
                    <a:p>
                      <a:r>
                        <a:rPr lang="en-US" altLang="zh-CN" sz="2800">
                          <a:latin typeface="Sitka Banner" charset="0"/>
                          <a:cs typeface="Sitka Banner" charset="0"/>
                        </a:rPr>
                        <a:t>Handles user interaction</a:t>
                      </a:r>
                      <a:endParaRPr lang="en-US" altLang="zh-CN" sz="2800">
                        <a:latin typeface="Sitka Banner" charset="0"/>
                        <a:cs typeface="Sitka Banner" charset="0"/>
                      </a:endParaRPr>
                    </a:p>
                  </a:txBody>
                  <a:tcPr marL="0" marR="0" marT="0" marB="0" anchor="ctr" anchorCtr="0">
                    <a:lnL>
                      <a:noFill/>
                    </a:lnL>
                    <a:lnR>
                      <a:noFill/>
                    </a:lnR>
                    <a:lnT>
                      <a:noFill/>
                    </a:lnT>
                    <a:lnB>
                      <a:noFill/>
                    </a:lnB>
                    <a:noFill/>
                  </a:tcPr>
                </a:tc>
              </a:tr>
            </a:tbl>
          </a:graphicData>
        </a:graphic>
      </p:graphicFrame>
      <p:sp>
        <p:nvSpPr>
          <p:cNvPr id="9" name="Text Box 8"/>
          <p:cNvSpPr txBox="1"/>
          <p:nvPr/>
        </p:nvSpPr>
        <p:spPr>
          <a:xfrm>
            <a:off x="775970" y="5186680"/>
            <a:ext cx="11988165" cy="2790190"/>
          </a:xfrm>
          <a:prstGeom prst="rect">
            <a:avLst/>
          </a:prstGeom>
        </p:spPr>
        <p:txBody>
          <a:bodyPr>
            <a:noAutofit/>
          </a:bodyPr>
          <a:p>
            <a:pPr>
              <a:spcAft>
                <a:spcPct val="60000"/>
              </a:spcAft>
            </a:pPr>
            <a:r>
              <a:rPr lang="en-US" altLang="zh-CN" sz="3200" b="1" u="sng">
                <a:latin typeface="Sitka Banner" charset="0"/>
                <a:cs typeface="Sitka Banner" charset="0"/>
              </a:rPr>
              <a:t>How It Works</a:t>
            </a:r>
            <a:endParaRPr lang="en-US" altLang="zh-CN" sz="3200" b="1" u="sng">
              <a:latin typeface="Sitka Banner" charset="0"/>
              <a:cs typeface="Sitka Banner" charset="0"/>
            </a:endParaRPr>
          </a:p>
          <a:p>
            <a:r>
              <a:rPr lang="en-US" altLang="zh-CN" sz="2400">
                <a:latin typeface="Sitka Banner" charset="0"/>
                <a:cs typeface="Sitka Banner" charset="0"/>
              </a:rPr>
              <a:t>1️⃣ View Flights → Lists available flights.</a:t>
            </a:r>
            <a:endParaRPr lang="en-US" altLang="zh-CN" sz="2400">
              <a:latin typeface="Sitka Banner" charset="0"/>
              <a:cs typeface="Sitka Banner" charset="0"/>
            </a:endParaRPr>
          </a:p>
          <a:p>
            <a:r>
              <a:rPr lang="en-US" altLang="zh-CN" sz="2400">
                <a:latin typeface="Sitka Banner" charset="0"/>
                <a:cs typeface="Sitka Banner" charset="0"/>
              </a:rPr>
              <a:t> 2️⃣ Book Ticket → User selects flight, enters name, and gets a seat.</a:t>
            </a:r>
            <a:endParaRPr lang="en-US" altLang="zh-CN" sz="2400">
              <a:latin typeface="Sitka Banner" charset="0"/>
              <a:cs typeface="Sitka Banner" charset="0"/>
            </a:endParaRPr>
          </a:p>
          <a:p>
            <a:r>
              <a:rPr lang="en-US" altLang="zh-CN" sz="2400">
                <a:latin typeface="Sitka Banner" charset="0"/>
                <a:cs typeface="Sitka Banner" charset="0"/>
              </a:rPr>
              <a:t> 3️⃣ Cancel Ticket → User enters flight &amp; seat number to cancel.</a:t>
            </a:r>
            <a:endParaRPr lang="en-US" altLang="zh-CN" sz="2400">
              <a:latin typeface="Sitka Banner" charset="0"/>
              <a:cs typeface="Sitka Banner" charset="0"/>
            </a:endParaRPr>
          </a:p>
          <a:p>
            <a:r>
              <a:rPr lang="en-US" altLang="zh-CN" sz="2400">
                <a:latin typeface="Sitka Banner" charset="0"/>
                <a:cs typeface="Sitka Banner" charset="0"/>
              </a:rPr>
              <a:t> 4️⃣ Display Booked Tickets → Shows all reservations.</a:t>
            </a:r>
            <a:endParaRPr lang="en-US" altLang="zh-CN" sz="2400">
              <a:latin typeface="Sitka Banner" charset="0"/>
              <a:cs typeface="Sitka Banner" charset="0"/>
            </a:endParaRPr>
          </a:p>
          <a:p>
            <a:r>
              <a:rPr lang="en-US" altLang="zh-CN" sz="2400">
                <a:latin typeface="Sitka Banner" charset="0"/>
                <a:cs typeface="Sitka Banner" charset="0"/>
              </a:rPr>
              <a:t> 5️⃣ Exit System → Ends the program.</a:t>
            </a:r>
            <a:endParaRPr lang="en-US" altLang="zh-CN" sz="2400">
              <a:latin typeface="Sitka Banner" charset="0"/>
              <a:cs typeface="Sitka Banner" charset="0"/>
            </a:endParaRPr>
          </a:p>
        </p:txBody>
      </p:sp>
      <p:pic>
        <p:nvPicPr>
          <p:cNvPr id="30" name="Picture 29"/>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552825" cy="1416050"/>
          </a:xfrm>
          <a:prstGeom prst="rect">
            <a:avLst/>
          </a:prstGeom>
        </p:spPr>
      </p:pic>
      <p:sp>
        <p:nvSpPr>
          <p:cNvPr id="43" name="Right Triangle 42"/>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graphicFrame>
        <p:nvGraphicFramePr>
          <p:cNvPr id="48" name="Object 47"/>
          <p:cNvGraphicFramePr>
            <a:graphicFrameLocks noChangeAspect="1"/>
          </p:cNvGraphicFramePr>
          <p:nvPr/>
        </p:nvGraphicFramePr>
        <p:xfrm>
          <a:off x="10858500" y="6008370"/>
          <a:ext cx="1905635" cy="1816735"/>
        </p:xfrm>
        <a:graphic>
          <a:graphicData uri="http://schemas.openxmlformats.org/presentationml/2006/ole">
            <mc:AlternateContent xmlns:mc="http://schemas.openxmlformats.org/markup-compatibility/2006">
              <mc:Choice xmlns:v="urn:schemas-microsoft-com:vml" Requires="v">
                <p:oleObj spid="_x0000_s10" name="CorelDRAW" r:id="rId9" imgW="2169795" imgH="2163445" progId="">
                  <p:embed/>
                </p:oleObj>
              </mc:Choice>
              <mc:Fallback>
                <p:oleObj name="CorelDRAW" r:id="rId9" imgW="2169795" imgH="2163445" progId="">
                  <p:embed/>
                  <p:pic>
                    <p:nvPicPr>
                      <p:cNvPr id="0" name="Picture 39"/>
                      <p:cNvPicPr>
                        <a:picLocks noChangeAspect="1" noChangeArrowheads="1"/>
                      </p:cNvPicPr>
                      <p:nvPr/>
                    </p:nvPicPr>
                    <p:blipFill>
                      <a:blip r:embed="rId10">
                        <a:lum bright="76000"/>
                        <a:extLst>
                          <a:ext uri="{28A0092B-C50C-407E-A947-70E740481C1C}">
                            <a14:useLocalDpi xmlns:a14="http://schemas.microsoft.com/office/drawing/2010/main" val="0"/>
                          </a:ext>
                        </a:extLst>
                      </a:blip>
                      <a:srcRect/>
                      <a:stretch>
                        <a:fillRect/>
                      </a:stretch>
                    </p:blipFill>
                    <p:spPr bwMode="auto">
                      <a:xfrm>
                        <a:off x="10858500" y="6008370"/>
                        <a:ext cx="1905635" cy="18167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1520" y="329565"/>
            <a:ext cx="13761720" cy="1371600"/>
          </a:xfrm>
        </p:spPr>
        <p:txBody>
          <a:bodyPr/>
          <a:p>
            <a:pPr algn="l"/>
            <a:r>
              <a:rPr lang="en-IN" altLang="en-US" sz="5400" b="1">
                <a:latin typeface="Sitka Banner" charset="0"/>
                <a:cs typeface="Sitka Banner" charset="0"/>
              </a:rPr>
              <a:t>                 R</a:t>
            </a:r>
            <a:r>
              <a:rPr lang="en-US" altLang="en-GB" sz="5400" b="1">
                <a:latin typeface="Sitka Banner" charset="0"/>
                <a:cs typeface="Sitka Banner" charset="0"/>
              </a:rPr>
              <a:t>eference</a:t>
            </a:r>
            <a:r>
              <a:rPr lang="en-IN" altLang="en-US" sz="5400" b="1">
                <a:latin typeface="Sitka Banner" charset="0"/>
                <a:cs typeface="Sitka Banner" charset="0"/>
              </a:rPr>
              <a:t> </a:t>
            </a:r>
            <a:r>
              <a:rPr lang="en-US" altLang="en-GB" sz="5400" b="1">
                <a:latin typeface="Sitka Banner" charset="0"/>
                <a:cs typeface="Sitka Banner" charset="0"/>
              </a:rPr>
              <a:t>Output</a:t>
            </a:r>
            <a:endParaRPr lang="en-US" altLang="en-GB" sz="5400" b="1">
              <a:latin typeface="Sitka Banner" charset="0"/>
              <a:cs typeface="Sitka Banner" charset="0"/>
            </a:endParaRPr>
          </a:p>
        </p:txBody>
      </p:sp>
      <p:sp>
        <p:nvSpPr>
          <p:cNvPr id="3" name="Text Box 2"/>
          <p:cNvSpPr txBox="1"/>
          <p:nvPr/>
        </p:nvSpPr>
        <p:spPr>
          <a:xfrm>
            <a:off x="181610" y="1414780"/>
            <a:ext cx="5730875" cy="7900035"/>
          </a:xfrm>
          <a:prstGeom prst="rect">
            <a:avLst/>
          </a:prstGeom>
        </p:spPr>
        <p:txBody>
          <a:bodyPr wrap="square">
            <a:noAutofit/>
          </a:bodyPr>
          <a:p>
            <a:pPr>
              <a:spcAft>
                <a:spcPct val="60000"/>
              </a:spcAft>
            </a:pPr>
            <a:r>
              <a:rPr lang="en-US" altLang="zh-CN" sz="3600" b="1">
                <a:latin typeface="Sitka Banner" charset="0"/>
                <a:cs typeface="Sitka Banner" charset="0"/>
              </a:rPr>
              <a:t>Sample Output</a:t>
            </a:r>
            <a:endParaRPr lang="en-US" altLang="zh-CN" sz="3600" b="1">
              <a:latin typeface="Sitka Banner" charset="0"/>
              <a:cs typeface="Sitka Banner" charset="0"/>
            </a:endParaRPr>
          </a:p>
          <a:p>
            <a:pPr>
              <a:spcAft>
                <a:spcPct val="60000"/>
              </a:spcAft>
            </a:pPr>
            <a:r>
              <a:rPr lang="en-US" altLang="zh-CN" sz="2000" b="1">
                <a:latin typeface="Sitka Banner" charset="0"/>
                <a:cs typeface="Sitka Banner" charset="0"/>
              </a:rPr>
              <a:t>1️⃣ Viewing Available Flights</a:t>
            </a:r>
            <a:endParaRPr lang="en-US" altLang="zh-CN" sz="2000" b="1">
              <a:latin typeface="Sitka Banner" charset="0"/>
              <a:cs typeface="Sitka Banner" charset="0"/>
            </a:endParaRPr>
          </a:p>
          <a:p>
            <a:pPr>
              <a:spcAft>
                <a:spcPct val="60000"/>
              </a:spcAft>
            </a:pPr>
            <a:r>
              <a:rPr lang="en-US" altLang="zh-CN" sz="2000">
                <a:latin typeface="Sitka Banner" charset="0"/>
                <a:cs typeface="Sitka Banner" charset="0"/>
              </a:rPr>
              <a:t>Available Flights:
1. Flight 101
2. Flight 202
3. Flight 303</a:t>
            </a:r>
            <a:endParaRPr lang="en-US" altLang="zh-CN" sz="2000">
              <a:latin typeface="Sitka Banner" charset="0"/>
              <a:cs typeface="Sitka Banner" charset="0"/>
            </a:endParaRPr>
          </a:p>
          <a:p>
            <a:pPr>
              <a:spcAft>
                <a:spcPct val="60000"/>
              </a:spcAft>
            </a:pPr>
            <a:r>
              <a:rPr lang="en-US" altLang="zh-CN" sz="2000" b="1">
                <a:latin typeface="Sitka Banner" charset="0"/>
                <a:cs typeface="Sitka Banner" charset="0"/>
              </a:rPr>
              <a:t>2️⃣ Booking a Ticket</a:t>
            </a:r>
            <a:endParaRPr lang="en-US" altLang="zh-CN" sz="2000" b="1">
              <a:latin typeface="Sitka Banner" charset="0"/>
              <a:cs typeface="Sitka Banner" charset="0"/>
            </a:endParaRPr>
          </a:p>
          <a:p>
            <a:pPr>
              <a:spcAft>
                <a:spcPct val="60000"/>
              </a:spcAft>
            </a:pPr>
            <a:r>
              <a:rPr lang="en-US" altLang="zh-CN" sz="2000">
                <a:latin typeface="Sitka Banner" charset="0"/>
                <a:cs typeface="Sitka Banner" charset="0"/>
              </a:rPr>
              <a:t>EnterFlightNumber(1-3):1  
EnterPassengerName:JohnDoe  
Ticketbookedsuccessfully!SeatNumber:1  </a:t>
            </a:r>
            <a:endParaRPr lang="en-US" altLang="zh-CN" sz="2000">
              <a:latin typeface="Sitka Banner" charset="0"/>
              <a:cs typeface="Sitka Banner" charset="0"/>
            </a:endParaRPr>
          </a:p>
          <a:p>
            <a:pPr>
              <a:spcAft>
                <a:spcPct val="60000"/>
              </a:spcAft>
            </a:pPr>
            <a:r>
              <a:rPr lang="en-US" altLang="zh-CN" sz="2000" b="1">
                <a:latin typeface="Sitka Banner" charset="0"/>
                <a:cs typeface="Sitka Banner" charset="0"/>
              </a:rPr>
              <a:t>3️⃣ Canceling a Ticket</a:t>
            </a:r>
            <a:endParaRPr lang="en-US" altLang="zh-CN" sz="2000" b="1">
              <a:latin typeface="Sitka Banner" charset="0"/>
              <a:cs typeface="Sitka Banner" charset="0"/>
            </a:endParaRPr>
          </a:p>
          <a:p>
            <a:pPr>
              <a:spcAft>
                <a:spcPct val="60000"/>
              </a:spcAft>
            </a:pPr>
            <a:r>
              <a:rPr lang="en-US" altLang="zh-CN" sz="2000">
                <a:latin typeface="Sitka Banner" charset="0"/>
                <a:cs typeface="Sitka Banner" charset="0"/>
              </a:rPr>
              <a:t>EnterFlightNumber:1  
EnterSeatNumber:1  
Ticketcanceledsuccessfully.  
</a:t>
            </a:r>
            <a:endParaRPr lang="en-US" altLang="zh-CN" sz="2000"/>
          </a:p>
          <a:p>
            <a:pPr>
              <a:spcAft>
                <a:spcPct val="60000"/>
              </a:spcAft>
            </a:pPr>
            <a:endParaRPr lang="en-US" altLang="zh-CN" sz="2000"/>
          </a:p>
        </p:txBody>
      </p:sp>
      <p:cxnSp>
        <p:nvCxnSpPr>
          <p:cNvPr id="4" name="Straight Connector 3"/>
          <p:cNvCxnSpPr/>
          <p:nvPr/>
        </p:nvCxnSpPr>
        <p:spPr>
          <a:xfrm>
            <a:off x="7104380" y="1454785"/>
            <a:ext cx="0" cy="6774815"/>
          </a:xfrm>
          <a:prstGeom prst="line">
            <a:avLst/>
          </a:prstGeom>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7315200" y="1700530"/>
            <a:ext cx="5302885" cy="6180455"/>
          </a:xfrm>
          <a:prstGeom prst="rect">
            <a:avLst/>
          </a:prstGeom>
          <a:noFill/>
        </p:spPr>
        <p:txBody>
          <a:bodyPr wrap="square" rtlCol="0" anchor="t">
            <a:noAutofit/>
          </a:bodyPr>
          <a:p>
            <a:pPr>
              <a:spcAft>
                <a:spcPct val="60000"/>
              </a:spcAft>
            </a:pPr>
            <a:r>
              <a:rPr lang="en-US" altLang="zh-CN" sz="2000" b="1">
                <a:latin typeface="Sitka Banner" charset="0"/>
                <a:cs typeface="Sitka Banner" charset="0"/>
                <a:sym typeface="+mn-ea"/>
              </a:rPr>
              <a:t>4️⃣ Displaying Booked Tickets</a:t>
            </a:r>
            <a:endParaRPr lang="en-US" altLang="zh-CN" sz="2000" b="1">
              <a:latin typeface="Sitka Banner" charset="0"/>
              <a:cs typeface="Sitka Banner" charset="0"/>
            </a:endParaRPr>
          </a:p>
          <a:p>
            <a:r>
              <a:rPr lang="en-US" altLang="zh-CN" sz="2000">
                <a:latin typeface="Sitka Banner" charset="0"/>
                <a:cs typeface="Sitka Banner" charset="0"/>
                <a:sym typeface="+mn-ea"/>
              </a:rPr>
              <a:t>Booked Tickets:
Flight 1:
Seat 2:Alice
Seat 3:Bob
</a:t>
            </a:r>
            <a:endParaRPr lang="en-US" altLang="zh-CN" sz="2000">
              <a:latin typeface="Sitka Banner" charset="0"/>
              <a:cs typeface="Sitka Banner" charset="0"/>
            </a:endParaRPr>
          </a:p>
          <a:p>
            <a:pPr>
              <a:spcAft>
                <a:spcPct val="60000"/>
              </a:spcAft>
            </a:pPr>
            <a:r>
              <a:rPr lang="en-US" altLang="zh-CN" sz="2000" b="1">
                <a:latin typeface="Sitka Banner" charset="0"/>
                <a:cs typeface="Sitka Banner" charset="0"/>
                <a:sym typeface="+mn-ea"/>
              </a:rPr>
              <a:t>5️⃣ Exiting the System</a:t>
            </a:r>
            <a:endParaRPr lang="en-US" altLang="zh-CN" sz="2000" b="1">
              <a:latin typeface="Sitka Banner" charset="0"/>
              <a:cs typeface="Sitka Banner" charset="0"/>
            </a:endParaRPr>
          </a:p>
          <a:p>
            <a:r>
              <a:rPr lang="en-US" altLang="zh-CN" sz="2000">
                <a:latin typeface="Sitka Banner" charset="0"/>
                <a:cs typeface="Sitka Banner" charset="0"/>
                <a:sym typeface="+mn-ea"/>
              </a:rPr>
              <a:t>Exiting... Thank you</a:t>
            </a:r>
            <a:r>
              <a:rPr lang="en-US" altLang="zh-CN" sz="2000">
                <a:sym typeface="+mn-ea"/>
              </a:rPr>
              <a:t>!</a:t>
            </a:r>
            <a:endParaRPr lang="en-US" altLang="zh-CN" sz="2000">
              <a:sym typeface="+mn-ea"/>
            </a:endParaRPr>
          </a:p>
        </p:txBody>
      </p:sp>
      <p:pic>
        <p:nvPicPr>
          <p:cNvPr id="30" name="Picture 2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818890" cy="1522095"/>
          </a:xfrm>
          <a:prstGeom prst="rect">
            <a:avLst/>
          </a:prstGeom>
        </p:spPr>
      </p:pic>
      <p:sp>
        <p:nvSpPr>
          <p:cNvPr id="43" name="Right Triangle 42"/>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graphicFrame>
        <p:nvGraphicFramePr>
          <p:cNvPr id="48" name="Object 47"/>
          <p:cNvGraphicFramePr>
            <a:graphicFrameLocks noChangeAspect="1"/>
          </p:cNvGraphicFramePr>
          <p:nvPr/>
        </p:nvGraphicFramePr>
        <p:xfrm>
          <a:off x="3581400" y="5742940"/>
          <a:ext cx="2033905" cy="1939290"/>
        </p:xfrm>
        <a:graphic>
          <a:graphicData uri="http://schemas.openxmlformats.org/presentationml/2006/ole">
            <mc:AlternateContent xmlns:mc="http://schemas.openxmlformats.org/markup-compatibility/2006">
              <mc:Choice xmlns:v="urn:schemas-microsoft-com:vml" Requires="v">
                <p:oleObj spid="_x0000_s10" name="CorelDRAW" r:id="rId3" imgW="2169795" imgH="2163445" progId="">
                  <p:embed/>
                </p:oleObj>
              </mc:Choice>
              <mc:Fallback>
                <p:oleObj name="CorelDRAW" r:id="rId3" imgW="2169795" imgH="2163445" progId="">
                  <p:embed/>
                  <p:pic>
                    <p:nvPicPr>
                      <p:cNvPr id="0" name="Picture 39"/>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3581400" y="5742940"/>
                        <a:ext cx="2033905" cy="1939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Picture 2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818890" cy="1522095"/>
          </a:xfrm>
          <a:prstGeom prst="rect">
            <a:avLst/>
          </a:prstGeom>
        </p:spPr>
      </p:pic>
      <p:sp>
        <p:nvSpPr>
          <p:cNvPr id="43" name="Right Triangle 42"/>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graphicFrame>
        <p:nvGraphicFramePr>
          <p:cNvPr id="48" name="Object 47"/>
          <p:cNvGraphicFramePr>
            <a:graphicFrameLocks noChangeAspect="1"/>
          </p:cNvGraphicFramePr>
          <p:nvPr/>
        </p:nvGraphicFramePr>
        <p:xfrm>
          <a:off x="3581400" y="5742940"/>
          <a:ext cx="2033905" cy="1939290"/>
        </p:xfrm>
        <a:graphic>
          <a:graphicData uri="http://schemas.openxmlformats.org/presentationml/2006/ole">
            <mc:AlternateContent xmlns:mc="http://schemas.openxmlformats.org/markup-compatibility/2006">
              <mc:Choice xmlns:v="urn:schemas-microsoft-com:vml" Requires="v">
                <p:oleObj spid="_x0000_s10" name="CorelDRAW" r:id="rId3" imgW="2169795" imgH="2163445" progId="">
                  <p:embed/>
                </p:oleObj>
              </mc:Choice>
              <mc:Fallback>
                <p:oleObj name="CorelDRAW" r:id="rId3" imgW="2169795" imgH="2163445" progId="">
                  <p:embed/>
                  <p:pic>
                    <p:nvPicPr>
                      <p:cNvPr id="0" name="Picture 39"/>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3581400" y="5742940"/>
                        <a:ext cx="2033905" cy="1939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Box 2"/>
          <p:cNvSpPr txBox="1"/>
          <p:nvPr/>
        </p:nvSpPr>
        <p:spPr>
          <a:xfrm>
            <a:off x="5374005" y="1423670"/>
            <a:ext cx="9239885" cy="6258560"/>
          </a:xfrm>
          <a:prstGeom prst="rect">
            <a:avLst/>
          </a:prstGeom>
        </p:spPr>
        <p:txBody>
          <a:bodyPr>
            <a:noAutofit/>
          </a:bodyPr>
          <a:p>
            <a:r>
              <a:rPr lang="en-US" altLang="zh-CN" sz="3600">
                <a:latin typeface="Sitka Banner" charset="0"/>
                <a:cs typeface="Sitka Banner" charset="0"/>
              </a:rPr>
              <a:t> "There are several advantages of this system:</a:t>
            </a:r>
            <a:endParaRPr lang="en-US" altLang="zh-CN" sz="3600">
              <a:latin typeface="Sitka Banner" charset="0"/>
              <a:cs typeface="Sitka Banner" charset="0"/>
            </a:endParaRPr>
          </a:p>
          <a:p>
            <a:pPr>
              <a:buFont typeface="Arial" panose="020B0604020202020204"/>
              <a:buChar char="•"/>
            </a:pPr>
            <a:r>
              <a:rPr lang="en-US" altLang="zh-CN" sz="3600">
                <a:latin typeface="Sitka Banner" charset="0"/>
                <a:cs typeface="Sitka Banner" charset="0"/>
              </a:rPr>
              <a:t>It reduces manual work and human errors.</a:t>
            </a:r>
            <a:endParaRPr lang="en-US" altLang="zh-CN" sz="3600">
              <a:latin typeface="Sitka Banner" charset="0"/>
              <a:cs typeface="Sitka Banner" charset="0"/>
            </a:endParaRPr>
          </a:p>
          <a:p>
            <a:pPr>
              <a:buFont typeface="Arial" panose="020B0604020202020204"/>
              <a:buChar char="•"/>
            </a:pPr>
            <a:r>
              <a:rPr lang="en-US" altLang="zh-CN" sz="3600">
                <a:latin typeface="Sitka Banner" charset="0"/>
                <a:cs typeface="Sitka Banner" charset="0"/>
              </a:rPr>
              <a:t>It saves time for both passengers and airline staff.</a:t>
            </a:r>
            <a:endParaRPr lang="en-US" altLang="zh-CN" sz="3600">
              <a:latin typeface="Sitka Banner" charset="0"/>
              <a:cs typeface="Sitka Banner" charset="0"/>
            </a:endParaRPr>
          </a:p>
          <a:p>
            <a:pPr>
              <a:buFont typeface="Arial" panose="020B0604020202020204"/>
              <a:buChar char="•"/>
            </a:pPr>
            <a:r>
              <a:rPr lang="en-US" altLang="zh-CN" sz="3600">
                <a:latin typeface="Sitka Banner" charset="0"/>
                <a:cs typeface="Sitka Banner" charset="0"/>
              </a:rPr>
              <a:t>It provides a simple interface that’s easy to understand.</a:t>
            </a:r>
            <a:endParaRPr lang="en-US" altLang="zh-CN" sz="3600">
              <a:latin typeface="Sitka Banner" charset="0"/>
              <a:cs typeface="Sitka Banner" charset="0"/>
            </a:endParaRPr>
          </a:p>
          <a:p>
            <a:pPr>
              <a:buFont typeface="Arial" panose="020B0604020202020204"/>
              <a:buChar char="•"/>
            </a:pPr>
            <a:r>
              <a:rPr lang="en-US" altLang="zh-CN" sz="3600">
                <a:latin typeface="Sitka Banner" charset="0"/>
                <a:cs typeface="Sitka Banner" charset="0"/>
              </a:rPr>
              <a:t>And it can be expanded later to support online payments, notifications, and much more."</a:t>
            </a:r>
            <a:endParaRPr lang="en-US" altLang="zh-CN" sz="3600">
              <a:latin typeface="Sitka Banner" charset="0"/>
              <a:cs typeface="Sitka Banner" charset="0"/>
            </a:endParaRPr>
          </a:p>
        </p:txBody>
      </p:sp>
      <p:sp>
        <p:nvSpPr>
          <p:cNvPr id="6" name="Text Box 5"/>
          <p:cNvSpPr txBox="1"/>
          <p:nvPr/>
        </p:nvSpPr>
        <p:spPr>
          <a:xfrm>
            <a:off x="5372100" y="332740"/>
            <a:ext cx="9258300" cy="1056640"/>
          </a:xfrm>
          <a:prstGeom prst="rect">
            <a:avLst/>
          </a:prstGeom>
          <a:noFill/>
        </p:spPr>
        <p:txBody>
          <a:bodyPr wrap="square" rtlCol="0" anchor="t">
            <a:noAutofit/>
          </a:bodyPr>
          <a:p>
            <a:pPr algn="ctr">
              <a:spcAft>
                <a:spcPct val="60000"/>
              </a:spcAft>
            </a:pPr>
            <a:r>
              <a:rPr lang="en-US" altLang="zh-CN" sz="4800" b="1" u="sng">
                <a:latin typeface="Sitka Banner" charset="0"/>
                <a:cs typeface="Sitka Banner" charset="0"/>
                <a:sym typeface="+mn-ea"/>
              </a:rPr>
              <a:t>Advantages of the System</a:t>
            </a:r>
            <a:endParaRPr lang="en-US" altLang="zh-CN" sz="4800" b="1" u="sng">
              <a:latin typeface="Sitka Banner" charset="0"/>
              <a:cs typeface="Sitka Banner" charset="0"/>
              <a:sym typeface="+mn-ea"/>
            </a:endParaRPr>
          </a:p>
        </p:txBody>
      </p:sp>
      <p:pic>
        <p:nvPicPr>
          <p:cNvPr id="7" name="Image 0" descr="preencoded.png"/>
          <p:cNvPicPr>
            <a:picLocks noChangeAspect="1"/>
          </p:cNvPicPr>
          <p:nvPr/>
        </p:nvPicPr>
        <p:blipFill>
          <a:blip r:embed="rId5"/>
          <a:stretch>
            <a:fillRect/>
          </a:stretch>
        </p:blipFill>
        <p:spPr>
          <a:xfrm>
            <a:off x="-114935" y="0"/>
            <a:ext cx="5486400" cy="822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1520" y="329565"/>
            <a:ext cx="13167360" cy="1072515"/>
          </a:xfrm>
        </p:spPr>
        <p:txBody>
          <a:bodyPr/>
          <a:p>
            <a:r>
              <a:rPr lang="en-US" altLang="zh-CN" b="1" u="sng">
                <a:latin typeface="Sitka Banner" charset="0"/>
                <a:cs typeface="Sitka Banner" charset="0"/>
                <a:sym typeface="+mn-ea"/>
              </a:rPr>
              <a:t>Future Scope</a:t>
            </a:r>
            <a:endParaRPr lang="en-GB" altLang="en-US" u="sng">
              <a:latin typeface="Sitka Banner" charset="0"/>
              <a:cs typeface="Sitka Banner" charset="0"/>
            </a:endParaRPr>
          </a:p>
        </p:txBody>
      </p:sp>
      <p:sp>
        <p:nvSpPr>
          <p:cNvPr id="3" name="Text Box 2"/>
          <p:cNvSpPr txBox="1"/>
          <p:nvPr/>
        </p:nvSpPr>
        <p:spPr>
          <a:xfrm>
            <a:off x="316865" y="736600"/>
            <a:ext cx="12237720" cy="5677535"/>
          </a:xfrm>
          <a:prstGeom prst="rect">
            <a:avLst/>
          </a:prstGeom>
        </p:spPr>
        <p:txBody>
          <a:bodyPr>
            <a:noAutofit/>
          </a:bodyPr>
          <a:p>
            <a:pPr>
              <a:spcAft>
                <a:spcPct val="60000"/>
              </a:spcAft>
            </a:pPr>
            <a:endParaRPr lang="en-US" altLang="zh-CN" sz="2800" b="1">
              <a:latin typeface="Sitka Banner" charset="0"/>
              <a:cs typeface="Sitka Banner" charset="0"/>
            </a:endParaRPr>
          </a:p>
          <a:p>
            <a:pPr>
              <a:buFont typeface="Arial" panose="020B0604020202020204"/>
              <a:buChar char="•"/>
            </a:pPr>
            <a:r>
              <a:rPr lang="en-US" altLang="zh-CN" sz="2800" b="1">
                <a:latin typeface="Sitka Banner" charset="0"/>
                <a:cs typeface="Sitka Banner" charset="0"/>
              </a:rPr>
              <a:t>Dynamic Data Storage:</a:t>
            </a:r>
            <a:endParaRPr lang="en-US" altLang="zh-CN" sz="2800" b="1">
              <a:latin typeface="Sitka Banner" charset="0"/>
              <a:cs typeface="Sitka Banner" charset="0"/>
            </a:endParaRPr>
          </a:p>
          <a:p>
            <a:r>
              <a:rPr lang="en-US" altLang="zh-CN" sz="2800">
                <a:latin typeface="Sitka Banner" charset="0"/>
                <a:cs typeface="Sitka Banner" charset="0"/>
              </a:rPr>
              <a:t> Replace arrays with linked lists or databases (like MySQL) to manage a larger number of reservations dynamically.</a:t>
            </a:r>
            <a:endParaRPr lang="en-US" altLang="zh-CN" sz="2800">
              <a:latin typeface="Sitka Banner" charset="0"/>
              <a:cs typeface="Sitka Banner" charset="0"/>
            </a:endParaRPr>
          </a:p>
          <a:p>
            <a:pPr>
              <a:buFont typeface="Arial" panose="020B0604020202020204"/>
              <a:buChar char="•"/>
            </a:pPr>
            <a:r>
              <a:rPr lang="en-US" altLang="zh-CN" sz="2800" b="1">
                <a:latin typeface="Sitka Banner" charset="0"/>
                <a:cs typeface="Sitka Banner" charset="0"/>
              </a:rPr>
              <a:t>User Authentication:</a:t>
            </a:r>
            <a:endParaRPr lang="en-US" altLang="zh-CN" sz="2800" b="1">
              <a:latin typeface="Sitka Banner" charset="0"/>
              <a:cs typeface="Sitka Banner" charset="0"/>
            </a:endParaRPr>
          </a:p>
          <a:p>
            <a:r>
              <a:rPr lang="en-US" altLang="zh-CN" sz="2800">
                <a:latin typeface="Sitka Banner" charset="0"/>
                <a:cs typeface="Sitka Banner" charset="0"/>
              </a:rPr>
              <a:t> Add login and registration systems for passengers and administrators.</a:t>
            </a:r>
            <a:endParaRPr lang="en-US" altLang="zh-CN" sz="2800">
              <a:latin typeface="Sitka Banner" charset="0"/>
              <a:cs typeface="Sitka Banner" charset="0"/>
            </a:endParaRPr>
          </a:p>
          <a:p>
            <a:pPr>
              <a:buFont typeface="Arial" panose="020B0604020202020204"/>
              <a:buChar char="•"/>
            </a:pPr>
            <a:r>
              <a:rPr lang="en-US" altLang="zh-CN" sz="2800" b="1">
                <a:latin typeface="Sitka Banner" charset="0"/>
                <a:cs typeface="Sitka Banner" charset="0"/>
              </a:rPr>
              <a:t>Multiple Flights and Routes:</a:t>
            </a:r>
            <a:endParaRPr lang="en-US" altLang="zh-CN" sz="2800" b="1">
              <a:latin typeface="Sitka Banner" charset="0"/>
              <a:cs typeface="Sitka Banner" charset="0"/>
            </a:endParaRPr>
          </a:p>
          <a:p>
            <a:r>
              <a:rPr lang="en-US" altLang="zh-CN" sz="2800">
                <a:latin typeface="Sitka Banner" charset="0"/>
                <a:cs typeface="Sitka Banner" charset="0"/>
              </a:rPr>
              <a:t> Support booking for many flights, cities, and different airlines, not just three hardcoded flights.</a:t>
            </a:r>
            <a:endParaRPr lang="en-US" altLang="zh-CN" sz="2800">
              <a:latin typeface="Sitka Banner" charset="0"/>
              <a:cs typeface="Sitka Banner" charset="0"/>
            </a:endParaRPr>
          </a:p>
          <a:p>
            <a:pPr>
              <a:buFont typeface="Arial" panose="020B0604020202020204"/>
              <a:buChar char="•"/>
            </a:pPr>
            <a:r>
              <a:rPr lang="en-US" altLang="zh-CN" sz="2800" b="1">
                <a:latin typeface="Sitka Banner" charset="0"/>
                <a:cs typeface="Sitka Banner" charset="0"/>
              </a:rPr>
              <a:t>Payment Gateway Integration:</a:t>
            </a:r>
            <a:endParaRPr lang="en-US" altLang="zh-CN" sz="2800" b="1">
              <a:latin typeface="Sitka Banner" charset="0"/>
              <a:cs typeface="Sitka Banner" charset="0"/>
            </a:endParaRPr>
          </a:p>
          <a:p>
            <a:r>
              <a:rPr lang="en-US" altLang="zh-CN" sz="2800">
                <a:latin typeface="Sitka Banner" charset="0"/>
                <a:cs typeface="Sitka Banner" charset="0"/>
              </a:rPr>
              <a:t> Add real-time payment methods for booking confirmations.</a:t>
            </a:r>
            <a:endParaRPr lang="en-US" altLang="zh-CN" sz="2800">
              <a:latin typeface="Sitka Banner" charset="0"/>
              <a:cs typeface="Sitka Banner" charset="0"/>
            </a:endParaRPr>
          </a:p>
          <a:p>
            <a:pPr>
              <a:buFont typeface="Arial" panose="020B0604020202020204"/>
              <a:buChar char="•"/>
            </a:pPr>
            <a:r>
              <a:rPr lang="en-US" altLang="zh-CN" sz="2800" b="1">
                <a:latin typeface="Sitka Banner" charset="0"/>
                <a:cs typeface="Sitka Banner" charset="0"/>
              </a:rPr>
              <a:t>GUI (Graphical User Interface):</a:t>
            </a:r>
            <a:endParaRPr lang="en-US" altLang="zh-CN" sz="2800" b="1">
              <a:latin typeface="Sitka Banner" charset="0"/>
              <a:cs typeface="Sitka Banner" charset="0"/>
            </a:endParaRPr>
          </a:p>
          <a:p>
            <a:r>
              <a:rPr lang="en-US" altLang="zh-CN" sz="2800">
                <a:latin typeface="Sitka Banner" charset="0"/>
                <a:cs typeface="Sitka Banner" charset="0"/>
              </a:rPr>
              <a:t> Move from console application to a web-based or mobile app with beautiful interfaces.</a:t>
            </a:r>
            <a:endParaRPr lang="en-US" altLang="zh-CN" sz="2800">
              <a:latin typeface="Sitka Banner" charset="0"/>
              <a:cs typeface="Sitka Banner" charset="0"/>
            </a:endParaRPr>
          </a:p>
          <a:p>
            <a:pPr>
              <a:buFont typeface="Arial" panose="020B0604020202020204"/>
              <a:buChar char="•"/>
            </a:pPr>
            <a:r>
              <a:rPr lang="en-US" altLang="zh-CN" sz="2800" b="1">
                <a:latin typeface="Sitka Banner" charset="0"/>
                <a:cs typeface="Sitka Banner" charset="0"/>
              </a:rPr>
              <a:t>Real-time Seat Updates:</a:t>
            </a:r>
            <a:endParaRPr lang="en-US" altLang="zh-CN" sz="2800" b="1">
              <a:latin typeface="Sitka Banner" charset="0"/>
              <a:cs typeface="Sitka Banner" charset="0"/>
            </a:endParaRPr>
          </a:p>
          <a:p>
            <a:r>
              <a:rPr lang="en-US" altLang="zh-CN" sz="2800">
                <a:latin typeface="Sitka Banner" charset="0"/>
                <a:cs typeface="Sitka Banner" charset="0"/>
              </a:rPr>
              <a:t> Show live seat maps where users can select available seats.</a:t>
            </a:r>
            <a:endParaRPr lang="en-US" altLang="zh-CN" sz="2800">
              <a:latin typeface="Sitka Banner" charset="0"/>
              <a:cs typeface="Sitka Banner" charset="0"/>
            </a:endParaRPr>
          </a:p>
          <a:p>
            <a:endParaRPr lang="en-US" altLang="zh-CN" sz="2800">
              <a:latin typeface="Sitka Banner" charset="0"/>
              <a:cs typeface="Sitka Banner" charset="0"/>
            </a:endParaRPr>
          </a:p>
        </p:txBody>
      </p:sp>
      <p:pic>
        <p:nvPicPr>
          <p:cNvPr id="30" name="Picture 2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656330" cy="1457325"/>
          </a:xfrm>
          <a:prstGeom prst="rect">
            <a:avLst/>
          </a:prstGeom>
        </p:spPr>
      </p:pic>
      <p:sp>
        <p:nvSpPr>
          <p:cNvPr id="5" name="Right Triangle 4"/>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34315" y="329565"/>
            <a:ext cx="8909685" cy="1028700"/>
          </a:xfrm>
        </p:spPr>
        <p:txBody>
          <a:bodyPr/>
          <a:p>
            <a:r>
              <a:rPr lang="en-US" altLang="zh-CN" sz="5400" b="1">
                <a:latin typeface="Sitka Banner" charset="0"/>
                <a:cs typeface="Sitka Banner" charset="0"/>
                <a:sym typeface="+mn-ea"/>
              </a:rPr>
              <a:t>Result</a:t>
            </a:r>
            <a:endParaRPr lang="en-GB" altLang="en-US" sz="5400">
              <a:latin typeface="Sitka Banner" charset="0"/>
              <a:cs typeface="Sitka Banner" charset="0"/>
            </a:endParaRPr>
          </a:p>
        </p:txBody>
      </p:sp>
      <p:sp>
        <p:nvSpPr>
          <p:cNvPr id="3" name="Text Box 2"/>
          <p:cNvSpPr txBox="1"/>
          <p:nvPr/>
        </p:nvSpPr>
        <p:spPr>
          <a:xfrm>
            <a:off x="233680" y="1358900"/>
            <a:ext cx="8587105" cy="6490335"/>
          </a:xfrm>
          <a:prstGeom prst="rect">
            <a:avLst/>
          </a:prstGeom>
        </p:spPr>
        <p:txBody>
          <a:bodyPr>
            <a:noAutofit/>
          </a:bodyPr>
          <a:p>
            <a:r>
              <a:rPr lang="en-US" altLang="zh-CN" sz="2800">
                <a:latin typeface="Sitka Banner" charset="0"/>
                <a:cs typeface="Sitka Banner" charset="0"/>
              </a:rPr>
              <a:t>✅ The system successfully books, cancels, and displays flight reservations.</a:t>
            </a:r>
            <a:endParaRPr lang="en-US" altLang="zh-CN" sz="2800">
              <a:latin typeface="Sitka Banner" charset="0"/>
              <a:cs typeface="Sitka Banner" charset="0"/>
            </a:endParaRPr>
          </a:p>
          <a:p>
            <a:r>
              <a:rPr lang="en-US" altLang="zh-CN" sz="2800">
                <a:latin typeface="Sitka Banner" charset="0"/>
                <a:cs typeface="Sitka Banner" charset="0"/>
              </a:rPr>
              <a:t> ✅ Seat availability is updated in real time.</a:t>
            </a:r>
            <a:endParaRPr lang="en-US" altLang="zh-CN" sz="2800">
              <a:latin typeface="Sitka Banner" charset="0"/>
              <a:cs typeface="Sitka Banner" charset="0"/>
            </a:endParaRPr>
          </a:p>
          <a:p>
            <a:r>
              <a:rPr lang="en-US" altLang="zh-CN" sz="2800">
                <a:latin typeface="Sitka Banner" charset="0"/>
                <a:cs typeface="Sitka Banner" charset="0"/>
              </a:rPr>
              <a:t> ✅ Provides user-friendly interaction via a menu-based approach.</a:t>
            </a:r>
            <a:endParaRPr lang="en-US" altLang="zh-CN" sz="2800">
              <a:latin typeface="Sitka Banner" charset="0"/>
              <a:cs typeface="Sitka Banner" charset="0"/>
            </a:endParaRPr>
          </a:p>
          <a:p>
            <a:pPr algn="ctr"/>
            <a:endParaRPr lang="en-US" altLang="zh-CN" sz="2800" b="1">
              <a:latin typeface="Sitka Banner" charset="0"/>
              <a:cs typeface="Sitka Banner" charset="0"/>
            </a:endParaRPr>
          </a:p>
          <a:p>
            <a:pPr algn="ctr"/>
            <a:r>
              <a:rPr lang="en-US" altLang="zh-CN" sz="4000" b="1">
                <a:latin typeface="Sitka Banner" charset="0"/>
                <a:cs typeface="Sitka Banner" charset="0"/>
              </a:rPr>
              <a:t>Conclusion</a:t>
            </a:r>
            <a:endParaRPr lang="en-US" altLang="zh-CN" sz="4000" b="1">
              <a:latin typeface="Sitka Banner" charset="0"/>
              <a:cs typeface="Sitka Banner" charset="0"/>
            </a:endParaRPr>
          </a:p>
          <a:p>
            <a:r>
              <a:rPr lang="en-IN" altLang="zh-CN" sz="2800" b="1">
                <a:latin typeface="Sitka Banner" charset="0"/>
                <a:cs typeface="Sitka Banner" charset="0"/>
              </a:rPr>
              <a:t>1.</a:t>
            </a:r>
            <a:r>
              <a:rPr lang="en-US" altLang="zh-CN" sz="2800">
                <a:latin typeface="Sitka Banner" charset="0"/>
                <a:cs typeface="Sitka Banner" charset="0"/>
              </a:rPr>
              <a:t>This C-based Airline Reservation System efficiently manages flight bookings.</a:t>
            </a:r>
            <a:endParaRPr lang="en-US" altLang="zh-CN" sz="2800">
              <a:latin typeface="Sitka Banner" charset="0"/>
              <a:cs typeface="Sitka Banner" charset="0"/>
            </a:endParaRPr>
          </a:p>
          <a:p>
            <a:r>
              <a:rPr lang="en-IN" altLang="zh-CN" sz="2800" b="1">
                <a:latin typeface="Sitka Banner" charset="0"/>
                <a:cs typeface="Sitka Banner" charset="0"/>
              </a:rPr>
              <a:t>2.</a:t>
            </a:r>
            <a:r>
              <a:rPr lang="en-US" altLang="zh-CN" sz="2800">
                <a:latin typeface="Sitka Banner" charset="0"/>
                <a:cs typeface="Sitka Banner" charset="0"/>
              </a:rPr>
              <a:t>Uses arrays, structures, and user input validation for seamless operation.</a:t>
            </a:r>
            <a:endParaRPr lang="en-US" altLang="zh-CN" sz="2800">
              <a:latin typeface="Sitka Banner" charset="0"/>
              <a:cs typeface="Sitka Banner" charset="0"/>
            </a:endParaRPr>
          </a:p>
          <a:p>
            <a:r>
              <a:rPr lang="en-IN" altLang="en-US" sz="2800" b="1">
                <a:latin typeface="Sitka Banner" charset="0"/>
                <a:cs typeface="Sitka Banner" charset="0"/>
              </a:rPr>
              <a:t>3.</a:t>
            </a:r>
            <a:r>
              <a:rPr lang="en-US" altLang="zh-CN" sz="2800">
                <a:latin typeface="Sitka Banner" charset="0"/>
                <a:cs typeface="Sitka Banner" charset="0"/>
              </a:rPr>
              <a:t>Can be expanded with additional features like payment integration and online booking.</a:t>
            </a:r>
            <a:endParaRPr lang="en-US" altLang="zh-CN" sz="2800">
              <a:latin typeface="Sitka Banner" charset="0"/>
              <a:cs typeface="Sitka Banner" charset="0"/>
            </a:endParaRPr>
          </a:p>
        </p:txBody>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30" name="Picture 29"/>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656330" cy="14573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493010" y="329565"/>
            <a:ext cx="11405870" cy="1371600"/>
          </a:xfrm>
        </p:spPr>
        <p:txBody>
          <a:bodyPr/>
          <a:p>
            <a:r>
              <a:rPr lang="en-US" altLang="en-GB" sz="4800" b="1" u="sng">
                <a:latin typeface="Sitka Banner" charset="0"/>
                <a:cs typeface="Sitka Banner" charset="0"/>
              </a:rPr>
              <a:t>Case Study: C-Based Airline Reservation System</a:t>
            </a:r>
            <a:endParaRPr lang="en-US" altLang="en-GB" sz="4800" b="1" u="sng">
              <a:latin typeface="Sitka Banner" charset="0"/>
              <a:cs typeface="Sitka Banner" charset="0"/>
            </a:endParaRPr>
          </a:p>
        </p:txBody>
      </p:sp>
      <p:sp>
        <p:nvSpPr>
          <p:cNvPr id="3" name="Text Box 2"/>
          <p:cNvSpPr txBox="1"/>
          <p:nvPr/>
        </p:nvSpPr>
        <p:spPr>
          <a:xfrm>
            <a:off x="1037590" y="2468880"/>
            <a:ext cx="12912725" cy="5034280"/>
          </a:xfrm>
          <a:prstGeom prst="rect">
            <a:avLst/>
          </a:prstGeom>
        </p:spPr>
        <p:txBody>
          <a:bodyPr wrap="square">
            <a:noAutofit/>
          </a:bodyPr>
          <a:p>
            <a:r>
              <a:rPr lang="en-US" altLang="zh-CN" sz="3200">
                <a:latin typeface="Sitka Banner" charset="0"/>
                <a:cs typeface="Sitka Banner" charset="0"/>
              </a:rPr>
              <a:t>A domestic airline faced challenges in managing flight reservations due to manual booking processes. Customers often encountered overbooked flights, slow cancellations, and inaccurate seat availability. To address these issues, the airline developed a C-based Airline Reservation System.</a:t>
            </a:r>
            <a:endParaRPr lang="en-US" altLang="zh-CN" sz="3200">
              <a:latin typeface="Sitka Banner" charset="0"/>
              <a:cs typeface="Sitka Banner" charset="0"/>
            </a:endParaRPr>
          </a:p>
          <a:p>
            <a:r>
              <a:rPr lang="en-US" altLang="zh-CN" sz="3200">
                <a:latin typeface="Sitka Banner" charset="0"/>
                <a:cs typeface="Sitka Banner" charset="0"/>
              </a:rPr>
              <a:t>The system introduced real-time seat availability updates, booking and cancellation options, and a user-friendly menu-based interface. By implementing arrays and structures, the airline ensured efficient data handling and validation. After deployment, booking efficiency improved, reducing overbooking errors and enhancing the customer experience</a:t>
            </a:r>
            <a:endParaRPr lang="en-US" altLang="zh-CN" sz="3200">
              <a:latin typeface="Sitka Banner" charset="0"/>
              <a:cs typeface="Sitka Banner" charset="0"/>
            </a:endParaRPr>
          </a:p>
        </p:txBody>
      </p:sp>
      <p:pic>
        <p:nvPicPr>
          <p:cNvPr id="30" name="Picture 2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818890" cy="1522095"/>
          </a:xfrm>
          <a:prstGeom prst="rect">
            <a:avLst/>
          </a:prstGeom>
        </p:spPr>
      </p:pic>
      <p:sp>
        <p:nvSpPr>
          <p:cNvPr id="4" name="Right Triangle 3"/>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396615" y="329565"/>
            <a:ext cx="5166995" cy="1371600"/>
          </a:xfrm>
        </p:spPr>
        <p:txBody>
          <a:bodyPr/>
          <a:p>
            <a:r>
              <a:rPr lang="en-GB" altLang="en-US" sz="7200" b="1" u="sng">
                <a:latin typeface="Sitka Banner" charset="0"/>
                <a:cs typeface="Sitka Banner" charset="0"/>
              </a:rPr>
              <a:t>Questions</a:t>
            </a:r>
            <a:endParaRPr lang="en-GB" altLang="en-US" sz="7200" b="1" u="sng">
              <a:latin typeface="Sitka Banner" charset="0"/>
              <a:cs typeface="Sitka Banner" charset="0"/>
            </a:endParaRPr>
          </a:p>
        </p:txBody>
      </p:sp>
      <p:sp>
        <p:nvSpPr>
          <p:cNvPr id="3" name="Text Box 2"/>
          <p:cNvSpPr txBox="1"/>
          <p:nvPr/>
        </p:nvSpPr>
        <p:spPr>
          <a:xfrm>
            <a:off x="731520" y="1737995"/>
            <a:ext cx="7832725" cy="5003165"/>
          </a:xfrm>
          <a:prstGeom prst="rect">
            <a:avLst/>
          </a:prstGeom>
        </p:spPr>
        <p:txBody>
          <a:bodyPr wrap="square">
            <a:noAutofit/>
          </a:bodyPr>
          <a:p>
            <a:r>
              <a:rPr lang="en-US" altLang="zh-CN" sz="3600">
                <a:latin typeface="Sitka Banner" charset="0"/>
                <a:cs typeface="Sitka Banner" charset="0"/>
              </a:rPr>
              <a:t>Q1. What problem did the airline face before implementing the system?</a:t>
            </a:r>
            <a:endParaRPr lang="en-US" altLang="zh-CN" sz="3600">
              <a:latin typeface="Sitka Banner" charset="0"/>
              <a:cs typeface="Sitka Banner" charset="0"/>
            </a:endParaRPr>
          </a:p>
          <a:p>
            <a:r>
              <a:rPr lang="en-US" altLang="en-GB" sz="3600">
                <a:latin typeface="Sitka Banner" charset="0"/>
                <a:cs typeface="Sitka Banner" charset="0"/>
              </a:rPr>
              <a:t> </a:t>
            </a:r>
            <a:r>
              <a:rPr lang="en-GB" altLang="en-US" sz="3600">
                <a:latin typeface="Sitka Banner" charset="0"/>
                <a:cs typeface="Sitka Banner" charset="0"/>
              </a:rPr>
              <a:t>Q2.</a:t>
            </a:r>
            <a:r>
              <a:rPr lang="en-US" altLang="en-GB" sz="3600">
                <a:latin typeface="Sitka Banner" charset="0"/>
                <a:cs typeface="Sitka Banner" charset="0"/>
              </a:rPr>
              <a:t>What key features does the system offer?</a:t>
            </a:r>
            <a:endParaRPr lang="en-US" altLang="en-GB" sz="3600">
              <a:latin typeface="Sitka Banner" charset="0"/>
              <a:cs typeface="Sitka Banner" charset="0"/>
            </a:endParaRPr>
          </a:p>
          <a:p>
            <a:r>
              <a:rPr lang="en-GB" altLang="en-US" sz="3600">
                <a:latin typeface="Sitka Banner" charset="0"/>
                <a:cs typeface="Sitka Banner" charset="0"/>
              </a:rPr>
              <a:t>Q3.</a:t>
            </a:r>
            <a:r>
              <a:rPr lang="en-US" altLang="en-GB" sz="3600">
                <a:latin typeface="Sitka Banner" charset="0"/>
                <a:cs typeface="Sitka Banner" charset="0"/>
              </a:rPr>
              <a:t>How does the system update seat availability in real time?</a:t>
            </a:r>
            <a:endParaRPr lang="en-US" altLang="en-GB" sz="3600">
              <a:latin typeface="Sitka Banner" charset="0"/>
              <a:cs typeface="Sitka Banner" charset="0"/>
            </a:endParaRPr>
          </a:p>
          <a:p>
            <a:r>
              <a:rPr lang="en-GB" altLang="en-US" sz="3600">
                <a:latin typeface="Sitka Banner" charset="0"/>
                <a:cs typeface="Sitka Banner" charset="0"/>
              </a:rPr>
              <a:t>Q4.</a:t>
            </a:r>
            <a:r>
              <a:rPr lang="en-US" altLang="en-GB" sz="3600">
                <a:latin typeface="Sitka Banner" charset="0"/>
                <a:cs typeface="Sitka Banner" charset="0"/>
              </a:rPr>
              <a:t>What programming concepts were used to develop the system?</a:t>
            </a:r>
            <a:endParaRPr lang="en-US" altLang="en-GB" sz="3600">
              <a:latin typeface="Sitka Banner" charset="0"/>
              <a:cs typeface="Sitka Banner" charset="0"/>
            </a:endParaRPr>
          </a:p>
          <a:p>
            <a:r>
              <a:rPr lang="en-GB" altLang="en-US" sz="3600">
                <a:latin typeface="Sitka Banner" charset="0"/>
                <a:cs typeface="Sitka Banner" charset="0"/>
              </a:rPr>
              <a:t>Q5.</a:t>
            </a:r>
            <a:r>
              <a:rPr lang="en-US" altLang="en-GB" sz="3600">
                <a:latin typeface="Sitka Banner" charset="0"/>
                <a:cs typeface="Sitka Banner" charset="0"/>
              </a:rPr>
              <a:t>How did the system improve airline operations?</a:t>
            </a:r>
            <a:endParaRPr lang="en-US" altLang="en-GB" sz="3600">
              <a:latin typeface="Sitka Banner" charset="0"/>
              <a:cs typeface="Sitka Banner" charset="0"/>
            </a:endParaRPr>
          </a:p>
        </p:txBody>
      </p:sp>
      <p:pic>
        <p:nvPicPr>
          <p:cNvPr id="4" name="Picture 3" descr="cute-man-with-question-mark-above-the-head-free-vector"/>
          <p:cNvPicPr>
            <a:picLocks noChangeAspect="1"/>
          </p:cNvPicPr>
          <p:nvPr/>
        </p:nvPicPr>
        <p:blipFill>
          <a:blip r:embed="rId1"/>
          <a:stretch>
            <a:fillRect/>
          </a:stretch>
        </p:blipFill>
        <p:spPr>
          <a:xfrm>
            <a:off x="8167370" y="0"/>
            <a:ext cx="6463030" cy="8229600"/>
          </a:xfrm>
          <a:prstGeom prst="rect">
            <a:avLst/>
          </a:prstGeom>
        </p:spPr>
      </p:pic>
      <p:sp>
        <p:nvSpPr>
          <p:cNvPr id="43" name="Right Triangle 42"/>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pic>
        <p:nvPicPr>
          <p:cNvPr id="30" name="Picture 29"/>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818890" cy="15220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sz="7200" b="1" u="sng">
                <a:latin typeface="Sitka Banner" charset="0"/>
                <a:cs typeface="Sitka Banner" charset="0"/>
              </a:rPr>
              <a:t>Answers</a:t>
            </a:r>
            <a:endParaRPr lang="en-GB" altLang="en-US" sz="7200" b="1" u="sng">
              <a:latin typeface="Sitka Banner" charset="0"/>
              <a:cs typeface="Sitka Banner" charset="0"/>
            </a:endParaRPr>
          </a:p>
        </p:txBody>
      </p:sp>
      <p:sp>
        <p:nvSpPr>
          <p:cNvPr id="3" name="Text Box 2"/>
          <p:cNvSpPr txBox="1"/>
          <p:nvPr/>
        </p:nvSpPr>
        <p:spPr>
          <a:xfrm>
            <a:off x="308610" y="2015490"/>
            <a:ext cx="14322425" cy="5299710"/>
          </a:xfrm>
          <a:prstGeom prst="rect">
            <a:avLst/>
          </a:prstGeom>
        </p:spPr>
        <p:txBody>
          <a:bodyPr wrap="square">
            <a:noAutofit/>
          </a:bodyPr>
          <a:p>
            <a:r>
              <a:rPr lang="en-US" altLang="zh-CN" sz="3200" b="1">
                <a:latin typeface="Sitka Banner" charset="0"/>
                <a:cs typeface="Sitka Banner" charset="0"/>
              </a:rPr>
              <a:t>A1.</a:t>
            </a:r>
            <a:r>
              <a:rPr lang="en-US" altLang="zh-CN" sz="3200">
                <a:latin typeface="Sitka Banner" charset="0"/>
                <a:cs typeface="Sitka Banner" charset="0"/>
              </a:rPr>
              <a:t> The airline struggled with manual booking errors, overbookings, slow cancellations, and lack of real-time seat availability updates.</a:t>
            </a:r>
            <a:endParaRPr lang="en-US" altLang="zh-CN" sz="3200">
              <a:latin typeface="Sitka Banner" charset="0"/>
              <a:cs typeface="Sitka Banner" charset="0"/>
            </a:endParaRPr>
          </a:p>
          <a:p>
            <a:r>
              <a:rPr lang="en-US" altLang="zh-CN" sz="3200" b="1">
                <a:latin typeface="Sitka Banner" charset="0"/>
                <a:cs typeface="Sitka Banner" charset="0"/>
              </a:rPr>
              <a:t> A2</a:t>
            </a:r>
            <a:r>
              <a:rPr lang="en-US" altLang="zh-CN" sz="3200">
                <a:latin typeface="Sitka Banner" charset="0"/>
                <a:cs typeface="Sitka Banner" charset="0"/>
              </a:rPr>
              <a:t>. The system provides flight booking, reservation cancellations, real-time seat availability updates, and a user-friendly menu-based interface.</a:t>
            </a:r>
            <a:endParaRPr lang="en-US" altLang="zh-CN" sz="3200">
              <a:latin typeface="Sitka Banner" charset="0"/>
              <a:cs typeface="Sitka Banner" charset="0"/>
            </a:endParaRPr>
          </a:p>
          <a:p>
            <a:r>
              <a:rPr lang="en-US" altLang="zh-CN" sz="3200" b="1">
                <a:latin typeface="Sitka Banner" charset="0"/>
                <a:cs typeface="Sitka Banner" charset="0"/>
              </a:rPr>
              <a:t> A3</a:t>
            </a:r>
            <a:r>
              <a:rPr lang="en-US" altLang="zh-CN" sz="3200">
                <a:latin typeface="Sitka Banner" charset="0"/>
                <a:cs typeface="Sitka Banner" charset="0"/>
              </a:rPr>
              <a:t>. The system dynamically updates seat counts whenever a passenger books or cancels a reservation, ensuring accurate availability data.</a:t>
            </a:r>
            <a:endParaRPr lang="en-US" altLang="zh-CN" sz="3200">
              <a:latin typeface="Sitka Banner" charset="0"/>
              <a:cs typeface="Sitka Banner" charset="0"/>
            </a:endParaRPr>
          </a:p>
          <a:p>
            <a:r>
              <a:rPr lang="en-US" altLang="zh-CN" sz="3200" b="1">
                <a:latin typeface="Sitka Banner" charset="0"/>
                <a:cs typeface="Sitka Banner" charset="0"/>
              </a:rPr>
              <a:t> A4</a:t>
            </a:r>
            <a:r>
              <a:rPr lang="en-US" altLang="zh-CN" sz="3200">
                <a:latin typeface="Sitka Banner" charset="0"/>
                <a:cs typeface="Sitka Banner" charset="0"/>
              </a:rPr>
              <a:t>. The system was built using arrays, structures, loops, conditions, and user input validation to manage reservations efficiently.</a:t>
            </a:r>
            <a:endParaRPr lang="en-US" altLang="zh-CN" sz="3200">
              <a:latin typeface="Sitka Banner" charset="0"/>
              <a:cs typeface="Sitka Banner" charset="0"/>
            </a:endParaRPr>
          </a:p>
          <a:p>
            <a:r>
              <a:rPr lang="en-US" altLang="zh-CN" sz="3200" b="1">
                <a:latin typeface="Sitka Banner" charset="0"/>
                <a:cs typeface="Sitka Banner" charset="0"/>
              </a:rPr>
              <a:t> A5.</a:t>
            </a:r>
            <a:r>
              <a:rPr lang="en-US" altLang="zh-CN" sz="3200">
                <a:latin typeface="Sitka Banner" charset="0"/>
                <a:cs typeface="Sitka Banner" charset="0"/>
              </a:rPr>
              <a:t> The system reduced booking errors, improved customer experience, and ensured real-time updates, making reservations faster and more reliable</a:t>
            </a:r>
            <a:r>
              <a:rPr lang="en-US" altLang="zh-CN" sz="1600"/>
              <a:t>.</a:t>
            </a:r>
            <a:endParaRPr lang="en-US" altLang="zh-CN" sz="1600"/>
          </a:p>
        </p:txBody>
      </p:sp>
      <p:pic>
        <p:nvPicPr>
          <p:cNvPr id="30" name="Picture 2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818890" cy="1522095"/>
          </a:xfrm>
          <a:prstGeom prst="rect">
            <a:avLst/>
          </a:prstGeom>
        </p:spPr>
      </p:pic>
      <p:sp>
        <p:nvSpPr>
          <p:cNvPr id="43" name="Right Triangle 42"/>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781675" y="634365"/>
            <a:ext cx="8495030" cy="900430"/>
          </a:xfrm>
          <a:prstGeom prst="rect">
            <a:avLst/>
          </a:prstGeom>
          <a:noFill/>
        </p:spPr>
        <p:txBody>
          <a:bodyPr wrap="square" lIns="0" tIns="0" rIns="0" bIns="0" rtlCol="0" anchor="t"/>
          <a:lstStyle/>
          <a:p>
            <a:pPr marL="0" indent="0" algn="ctr">
              <a:lnSpc>
                <a:spcPts val="5550"/>
              </a:lnSpc>
              <a:buNone/>
            </a:pPr>
            <a:r>
              <a:rPr lang="en-US" sz="4800" b="1" u="sng" dirty="0">
                <a:solidFill>
                  <a:srgbClr val="030303"/>
                </a:solidFill>
                <a:latin typeface="Sitka Banner" charset="0"/>
                <a:ea typeface="DM Sans Semi Bold" pitchFamily="34" charset="-122"/>
                <a:cs typeface="Sitka Banner" charset="0"/>
              </a:rPr>
              <a:t>Airline Reservation System</a:t>
            </a:r>
            <a:r>
              <a:rPr lang="en-US" sz="4450" dirty="0">
                <a:solidFill>
                  <a:srgbClr val="030303"/>
                </a:solidFill>
                <a:latin typeface="DM Sans Semi Bold" pitchFamily="34" charset="0"/>
                <a:ea typeface="DM Sans Semi Bold" pitchFamily="34" charset="-122"/>
                <a:cs typeface="DM Sans Semi Bold" pitchFamily="34" charset="-120"/>
              </a:rPr>
              <a:t> </a:t>
            </a:r>
            <a:endParaRPr lang="en-US" sz="4450" dirty="0"/>
          </a:p>
        </p:txBody>
      </p:sp>
      <p:sp>
        <p:nvSpPr>
          <p:cNvPr id="4" name="Text 1"/>
          <p:cNvSpPr/>
          <p:nvPr/>
        </p:nvSpPr>
        <p:spPr>
          <a:xfrm>
            <a:off x="5744210" y="2007235"/>
            <a:ext cx="8092440" cy="5720715"/>
          </a:xfrm>
          <a:prstGeom prst="rect">
            <a:avLst/>
          </a:prstGeom>
          <a:noFill/>
        </p:spPr>
        <p:txBody>
          <a:bodyPr wrap="square" lIns="0" tIns="0" rIns="0" bIns="0" rtlCol="0" anchor="t"/>
          <a:lstStyle/>
          <a:p>
            <a:pPr marL="0" indent="0" algn="ctr">
              <a:lnSpc>
                <a:spcPts val="2850"/>
              </a:lnSpc>
              <a:buNone/>
            </a:pPr>
            <a:r>
              <a:rPr lang="en-US" altLang="en-GB" sz="2800" dirty="0">
                <a:latin typeface="Sitka Banner" charset="0"/>
                <a:cs typeface="Sitka Banner" charset="0"/>
              </a:rPr>
              <a:t>The Airline Reservation System (ARS) is a software application designed </a:t>
            </a:r>
            <a:r>
              <a:rPr lang="en-IN" altLang="en-US" sz="2800" dirty="0">
                <a:latin typeface="Sitka Banner" charset="0"/>
                <a:cs typeface="Sitka Banner" charset="0"/>
              </a:rPr>
              <a:t>t</a:t>
            </a:r>
            <a:r>
              <a:rPr lang="en-US" altLang="en-GB" sz="2800" dirty="0">
                <a:latin typeface="Sitka Banner" charset="0"/>
                <a:cs typeface="Sitka Banner" charset="0"/>
              </a:rPr>
              <a:t>o automate the process of booking airline tickets, managing flight schedules, and providing services to both passengers and staff. The</a:t>
            </a:r>
            <a:r>
              <a:rPr lang="en-IN" altLang="en-US" sz="2800" dirty="0">
                <a:latin typeface="Sitka Banner" charset="0"/>
                <a:cs typeface="Sitka Banner" charset="0"/>
              </a:rPr>
              <a:t> </a:t>
            </a:r>
            <a:r>
              <a:rPr lang="en-US" altLang="en-GB" sz="2800" dirty="0">
                <a:latin typeface="Sitka Banner" charset="0"/>
                <a:cs typeface="Sitka Banner" charset="0"/>
              </a:rPr>
              <a:t>system facilitates easy access for customers to view available flights, check prices, and book tickets. It also helps airlines manage flight inventory, customer details, reservations, and other essential data. The ARS provides various functionalities to streamline the flight booking process, making it efficient, user-friendly, and accessible. </a:t>
            </a:r>
            <a:endParaRPr lang="en-US" altLang="en-GB" sz="2800" dirty="0">
              <a:latin typeface="Sitka Banner" charset="0"/>
              <a:cs typeface="Sitka Banner" charset="0"/>
            </a:endParaRPr>
          </a:p>
        </p:txBody>
      </p:sp>
      <p:sp>
        <p:nvSpPr>
          <p:cNvPr id="5" name="Shape 2"/>
          <p:cNvSpPr/>
          <p:nvPr/>
        </p:nvSpPr>
        <p:spPr>
          <a:xfrm>
            <a:off x="6280190" y="5665470"/>
            <a:ext cx="362903" cy="362903"/>
          </a:xfrm>
          <a:prstGeom prst="roundRect">
            <a:avLst>
              <a:gd name="adj" fmla="val 25194296"/>
            </a:avLst>
          </a:prstGeom>
          <a:noFill/>
          <a:ln w="7620">
            <a:solidFill>
              <a:srgbClr val="FFFFFF"/>
            </a:solidFill>
            <a:prstDash val="solid"/>
          </a:ln>
        </p:spPr>
      </p:sp>
      <p:sp>
        <p:nvSpPr>
          <p:cNvPr id="43" name="Right Triangle 42"/>
          <p:cNvSpPr/>
          <p:nvPr/>
        </p:nvSpPr>
        <p:spPr>
          <a:xfrm rot="10800000" flipV="1">
            <a:off x="12263752" y="66293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sz="8000" dirty="0">
                <a:latin typeface="Sitka Banner" charset="0"/>
                <a:cs typeface="Sitka Banner" charset="0"/>
                <a:sym typeface="+mn-ea"/>
              </a:rPr>
              <a:t>THANK YOU</a:t>
            </a:r>
            <a:endParaRPr lang="en-GB" altLang="en-US" sz="8000">
              <a:latin typeface="Sitka Banner" charset="0"/>
              <a:cs typeface="Sitka Banner" charset="0"/>
            </a:endParaRPr>
          </a:p>
        </p:txBody>
      </p:sp>
      <p:pic>
        <p:nvPicPr>
          <p:cNvPr id="7" name="Picture 6"/>
          <p:cNvPicPr>
            <a:picLocks noChangeAspect="1"/>
          </p:cNvPicPr>
          <p:nvPr/>
        </p:nvPicPr>
        <p:blipFill>
          <a:blip r:embed="rId1"/>
          <a:stretch>
            <a:fillRect/>
          </a:stretch>
        </p:blipFill>
        <p:spPr>
          <a:xfrm>
            <a:off x="0" y="2224505"/>
            <a:ext cx="14630400" cy="6005096"/>
          </a:xfrm>
          <a:prstGeom prst="rect">
            <a:avLst/>
          </a:prstGeom>
        </p:spPr>
      </p:pic>
      <p:pic>
        <p:nvPicPr>
          <p:cNvPr id="30" name="Picture 29"/>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752215" cy="14960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1172845" y="1532890"/>
            <a:ext cx="5291455" cy="750570"/>
          </a:xfrm>
          <a:prstGeom prst="rect">
            <a:avLst/>
          </a:prstGeom>
          <a:noFill/>
        </p:spPr>
        <p:txBody>
          <a:bodyPr wrap="none" lIns="0" tIns="0" rIns="0" bIns="0" rtlCol="0" anchor="t"/>
          <a:lstStyle/>
          <a:p>
            <a:pPr marL="0" indent="0" algn="l">
              <a:lnSpc>
                <a:spcPts val="5550"/>
              </a:lnSpc>
              <a:buNone/>
            </a:pPr>
            <a:r>
              <a:rPr lang="en-US" sz="5400" b="1" u="sng" dirty="0">
                <a:solidFill>
                  <a:srgbClr val="030303"/>
                </a:solidFill>
                <a:latin typeface="Sitka Banner" charset="0"/>
                <a:ea typeface="DM Sans Semi Bold" pitchFamily="34" charset="-122"/>
                <a:cs typeface="Sitka Banner" charset="0"/>
              </a:rPr>
              <a:t>Core Functionalities</a:t>
            </a:r>
            <a:endParaRPr lang="en-US" sz="5400" b="1" u="sng" dirty="0">
              <a:latin typeface="Sitka Banner" charset="0"/>
              <a:cs typeface="Sitka Banner" charset="0"/>
            </a:endParaRPr>
          </a:p>
        </p:txBody>
      </p:sp>
      <p:sp>
        <p:nvSpPr>
          <p:cNvPr id="4" name="Shape 1"/>
          <p:cNvSpPr/>
          <p:nvPr/>
        </p:nvSpPr>
        <p:spPr>
          <a:xfrm>
            <a:off x="793790" y="2765227"/>
            <a:ext cx="510302" cy="510302"/>
          </a:xfrm>
          <a:prstGeom prst="roundRect">
            <a:avLst>
              <a:gd name="adj" fmla="val 6667"/>
            </a:avLst>
          </a:prstGeom>
          <a:solidFill>
            <a:srgbClr val="F2EEEE"/>
          </a:solidFill>
        </p:spPr>
      </p:sp>
      <p:sp>
        <p:nvSpPr>
          <p:cNvPr id="5" name="Text 2"/>
          <p:cNvSpPr/>
          <p:nvPr/>
        </p:nvSpPr>
        <p:spPr>
          <a:xfrm>
            <a:off x="878860" y="2807732"/>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1</a:t>
            </a:r>
            <a:endParaRPr lang="en-US" sz="2650" dirty="0"/>
          </a:p>
        </p:txBody>
      </p:sp>
      <p:sp>
        <p:nvSpPr>
          <p:cNvPr id="6" name="Text 3"/>
          <p:cNvSpPr/>
          <p:nvPr/>
        </p:nvSpPr>
        <p:spPr>
          <a:xfrm>
            <a:off x="1530906" y="2765227"/>
            <a:ext cx="2835235" cy="354330"/>
          </a:xfrm>
          <a:prstGeom prst="rect">
            <a:avLst/>
          </a:prstGeom>
          <a:noFill/>
        </p:spPr>
        <p:txBody>
          <a:bodyPr wrap="none" lIns="0" tIns="0" rIns="0" bIns="0" rtlCol="0" anchor="t"/>
          <a:lstStyle/>
          <a:p>
            <a:pPr marL="0" indent="0" algn="l">
              <a:lnSpc>
                <a:spcPts val="2750"/>
              </a:lnSpc>
              <a:buNone/>
            </a:pPr>
            <a:r>
              <a:rPr lang="en-US" sz="2800" b="1" dirty="0">
                <a:solidFill>
                  <a:srgbClr val="464646"/>
                </a:solidFill>
                <a:latin typeface="Sitka Banner" charset="0"/>
                <a:ea typeface="DM Sans Semi Bold" pitchFamily="34" charset="-122"/>
                <a:cs typeface="Sitka Banner" charset="0"/>
              </a:rPr>
              <a:t>Booking</a:t>
            </a:r>
            <a:endParaRPr lang="en-US" sz="2800" b="1" dirty="0">
              <a:latin typeface="Sitka Banner" charset="0"/>
              <a:cs typeface="Sitka Banner" charset="0"/>
            </a:endParaRPr>
          </a:p>
        </p:txBody>
      </p:sp>
      <p:sp>
        <p:nvSpPr>
          <p:cNvPr id="7" name="Text 4"/>
          <p:cNvSpPr/>
          <p:nvPr/>
        </p:nvSpPr>
        <p:spPr>
          <a:xfrm>
            <a:off x="1530906" y="3255645"/>
            <a:ext cx="2927747" cy="1814513"/>
          </a:xfrm>
          <a:prstGeom prst="rect">
            <a:avLst/>
          </a:prstGeom>
          <a:noFill/>
        </p:spPr>
        <p:txBody>
          <a:bodyPr wrap="square" lIns="0" tIns="0" rIns="0" bIns="0" rtlCol="0" anchor="t"/>
          <a:lstStyle/>
          <a:p>
            <a:pPr marL="0" indent="0" algn="l">
              <a:lnSpc>
                <a:spcPts val="2850"/>
              </a:lnSpc>
              <a:buNone/>
            </a:pPr>
            <a:r>
              <a:rPr lang="en-US" sz="2400" b="1" dirty="0">
                <a:solidFill>
                  <a:srgbClr val="464646"/>
                </a:solidFill>
                <a:latin typeface="Sitka Banner" charset="0"/>
                <a:ea typeface="Inter Medium" panose="02000503000000020004" pitchFamily="34" charset="-122"/>
                <a:cs typeface="Sitka Banner" charset="0"/>
              </a:rPr>
              <a:t>Implement a booking function to create new reservations. Capture passenger details and flight </a:t>
            </a:r>
            <a:endParaRPr lang="en-US" sz="2400" b="1" dirty="0">
              <a:solidFill>
                <a:srgbClr val="464646"/>
              </a:solidFill>
              <a:latin typeface="Sitka Banner" charset="0"/>
              <a:ea typeface="Inter Medium" panose="02000503000000020004" pitchFamily="34" charset="-122"/>
              <a:cs typeface="Sitka Banner" charset="0"/>
            </a:endParaRPr>
          </a:p>
          <a:p>
            <a:pPr marL="0" indent="0" algn="l">
              <a:lnSpc>
                <a:spcPts val="2850"/>
              </a:lnSpc>
              <a:buNone/>
            </a:pPr>
            <a:r>
              <a:rPr lang="en-US" sz="2400" b="1" dirty="0">
                <a:solidFill>
                  <a:srgbClr val="464646"/>
                </a:solidFill>
                <a:latin typeface="Sitka Banner" charset="0"/>
                <a:ea typeface="Inter Medium" panose="02000503000000020004" pitchFamily="34" charset="-122"/>
                <a:cs typeface="Sitka Banner" charset="0"/>
              </a:rPr>
              <a:t>information.</a:t>
            </a:r>
            <a:endParaRPr lang="en-US" sz="2400" b="1" dirty="0">
              <a:latin typeface="Sitka Banner" charset="0"/>
              <a:cs typeface="Sitka Banner" charset="0"/>
            </a:endParaRPr>
          </a:p>
        </p:txBody>
      </p:sp>
      <p:sp>
        <p:nvSpPr>
          <p:cNvPr id="8" name="Shape 5"/>
          <p:cNvSpPr/>
          <p:nvPr/>
        </p:nvSpPr>
        <p:spPr>
          <a:xfrm>
            <a:off x="4685467" y="2765227"/>
            <a:ext cx="510302" cy="510302"/>
          </a:xfrm>
          <a:prstGeom prst="roundRect">
            <a:avLst>
              <a:gd name="adj" fmla="val 6667"/>
            </a:avLst>
          </a:prstGeom>
          <a:solidFill>
            <a:srgbClr val="F2EEEE"/>
          </a:solidFill>
        </p:spPr>
      </p:sp>
      <p:sp>
        <p:nvSpPr>
          <p:cNvPr id="9" name="Text 6"/>
          <p:cNvSpPr/>
          <p:nvPr/>
        </p:nvSpPr>
        <p:spPr>
          <a:xfrm>
            <a:off x="4770537" y="2807732"/>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2</a:t>
            </a:r>
            <a:endParaRPr lang="en-US" sz="2650" dirty="0"/>
          </a:p>
        </p:txBody>
      </p:sp>
      <p:sp>
        <p:nvSpPr>
          <p:cNvPr id="10" name="Text 7"/>
          <p:cNvSpPr/>
          <p:nvPr/>
        </p:nvSpPr>
        <p:spPr>
          <a:xfrm>
            <a:off x="5422583" y="2765227"/>
            <a:ext cx="2835235" cy="354330"/>
          </a:xfrm>
          <a:prstGeom prst="rect">
            <a:avLst/>
          </a:prstGeom>
          <a:noFill/>
        </p:spPr>
        <p:txBody>
          <a:bodyPr wrap="none" lIns="0" tIns="0" rIns="0" bIns="0" rtlCol="0" anchor="t"/>
          <a:lstStyle/>
          <a:p>
            <a:pPr marL="0" indent="0" algn="l">
              <a:lnSpc>
                <a:spcPts val="2750"/>
              </a:lnSpc>
              <a:buNone/>
            </a:pPr>
            <a:r>
              <a:rPr lang="en-US" sz="2800" b="1" dirty="0">
                <a:solidFill>
                  <a:srgbClr val="464646"/>
                </a:solidFill>
                <a:latin typeface="Sitka Banner" charset="0"/>
                <a:ea typeface="DM Sans Semi Bold" pitchFamily="34" charset="-122"/>
                <a:cs typeface="Sitka Banner" charset="0"/>
              </a:rPr>
              <a:t>Cancelling</a:t>
            </a:r>
            <a:endParaRPr lang="en-US" sz="2800" b="1" dirty="0">
              <a:latin typeface="Sitka Banner" charset="0"/>
              <a:cs typeface="Sitka Banner" charset="0"/>
            </a:endParaRPr>
          </a:p>
        </p:txBody>
      </p:sp>
      <p:sp>
        <p:nvSpPr>
          <p:cNvPr id="11" name="Text 8"/>
          <p:cNvSpPr/>
          <p:nvPr/>
        </p:nvSpPr>
        <p:spPr>
          <a:xfrm>
            <a:off x="5422583" y="3255645"/>
            <a:ext cx="2927747" cy="1814513"/>
          </a:xfrm>
          <a:prstGeom prst="rect">
            <a:avLst/>
          </a:prstGeom>
          <a:noFill/>
        </p:spPr>
        <p:txBody>
          <a:bodyPr wrap="square" lIns="0" tIns="0" rIns="0" bIns="0" rtlCol="0" anchor="t"/>
          <a:lstStyle/>
          <a:p>
            <a:pPr marL="0" indent="0" algn="l">
              <a:lnSpc>
                <a:spcPts val="2850"/>
              </a:lnSpc>
              <a:buNone/>
            </a:pPr>
            <a:r>
              <a:rPr lang="en-US" sz="2400" b="1" dirty="0">
                <a:solidFill>
                  <a:srgbClr val="464646"/>
                </a:solidFill>
                <a:latin typeface="Sitka Banner" charset="0"/>
                <a:ea typeface="Inter Medium" panose="02000503000000020004" pitchFamily="34" charset="-122"/>
                <a:cs typeface="Sitka Banner" charset="0"/>
              </a:rPr>
              <a:t>Enable users to cancel existing reservations. Ensure proper record deletion and seat availability updates.</a:t>
            </a:r>
            <a:endParaRPr lang="en-US" sz="2400" b="1" dirty="0">
              <a:latin typeface="Sitka Banner" charset="0"/>
              <a:cs typeface="Sitka Banner" charset="0"/>
            </a:endParaRPr>
          </a:p>
        </p:txBody>
      </p:sp>
      <p:sp>
        <p:nvSpPr>
          <p:cNvPr id="12" name="Shape 9"/>
          <p:cNvSpPr/>
          <p:nvPr/>
        </p:nvSpPr>
        <p:spPr>
          <a:xfrm>
            <a:off x="745530" y="6617653"/>
            <a:ext cx="510302" cy="510302"/>
          </a:xfrm>
          <a:prstGeom prst="roundRect">
            <a:avLst>
              <a:gd name="adj" fmla="val 6667"/>
            </a:avLst>
          </a:prstGeom>
          <a:solidFill>
            <a:srgbClr val="F2EEEE"/>
          </a:solidFill>
        </p:spPr>
      </p:sp>
      <p:sp>
        <p:nvSpPr>
          <p:cNvPr id="13" name="Text 10"/>
          <p:cNvSpPr/>
          <p:nvPr/>
        </p:nvSpPr>
        <p:spPr>
          <a:xfrm>
            <a:off x="878840" y="6734175"/>
            <a:ext cx="340360" cy="384810"/>
          </a:xfrm>
          <a:prstGeom prst="rect">
            <a:avLst/>
          </a:prstGeom>
          <a:noFill/>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3</a:t>
            </a:r>
            <a:endParaRPr lang="en-US" sz="2650" dirty="0"/>
          </a:p>
        </p:txBody>
      </p:sp>
      <p:sp>
        <p:nvSpPr>
          <p:cNvPr id="14" name="Text 11"/>
          <p:cNvSpPr/>
          <p:nvPr/>
        </p:nvSpPr>
        <p:spPr>
          <a:xfrm>
            <a:off x="1530906" y="5552123"/>
            <a:ext cx="2835235" cy="354330"/>
          </a:xfrm>
          <a:prstGeom prst="rect">
            <a:avLst/>
          </a:prstGeom>
          <a:noFill/>
        </p:spPr>
        <p:txBody>
          <a:bodyPr wrap="none" lIns="0" tIns="0" rIns="0" bIns="0" rtlCol="0" anchor="t"/>
          <a:lstStyle/>
          <a:p>
            <a:pPr marL="0" indent="0" algn="l">
              <a:lnSpc>
                <a:spcPts val="2750"/>
              </a:lnSpc>
              <a:buNone/>
            </a:pPr>
            <a:endParaRPr lang="en-US" sz="3600" b="1" dirty="0">
              <a:solidFill>
                <a:srgbClr val="464646"/>
              </a:solidFill>
              <a:latin typeface="Sitka Banner" charset="0"/>
              <a:ea typeface="DM Sans Semi Bold" pitchFamily="34" charset="-122"/>
              <a:cs typeface="Sitka Banner" charset="0"/>
            </a:endParaRPr>
          </a:p>
        </p:txBody>
      </p:sp>
      <p:sp>
        <p:nvSpPr>
          <p:cNvPr id="15" name="Text 12"/>
          <p:cNvSpPr/>
          <p:nvPr/>
        </p:nvSpPr>
        <p:spPr>
          <a:xfrm>
            <a:off x="1530906" y="6042541"/>
            <a:ext cx="6819305" cy="725805"/>
          </a:xfrm>
          <a:prstGeom prst="rect">
            <a:avLst/>
          </a:prstGeom>
          <a:noFill/>
        </p:spPr>
        <p:txBody>
          <a:bodyPr wrap="square" lIns="0" tIns="0" rIns="0" bIns="0" rtlCol="0" anchor="t"/>
          <a:lstStyle/>
          <a:p>
            <a:pPr marL="0" indent="0" algn="l">
              <a:lnSpc>
                <a:spcPts val="2850"/>
              </a:lnSpc>
              <a:buNone/>
            </a:pPr>
            <a:endParaRPr lang="en-US" sz="2800" b="1" dirty="0">
              <a:solidFill>
                <a:srgbClr val="464646"/>
              </a:solidFill>
              <a:latin typeface="Sitka Banner" charset="0"/>
              <a:ea typeface="Inter Medium" panose="02000503000000020004" pitchFamily="34" charset="-122"/>
              <a:cs typeface="Sitka Banner" charset="0"/>
            </a:endParaRPr>
          </a:p>
          <a:p>
            <a:pPr marL="0" indent="0" algn="l">
              <a:lnSpc>
                <a:spcPts val="2850"/>
              </a:lnSpc>
              <a:buNone/>
            </a:pPr>
            <a:r>
              <a:rPr lang="en-US" sz="2800" b="1" dirty="0">
                <a:solidFill>
                  <a:srgbClr val="464646"/>
                </a:solidFill>
                <a:latin typeface="Sitka Banner" charset="0"/>
                <a:ea typeface="DM Sans Semi Bold" pitchFamily="34" charset="-122"/>
                <a:cs typeface="Sitka Banner" charset="0"/>
                <a:sym typeface="+mn-ea"/>
              </a:rPr>
              <a:t>Modifying</a:t>
            </a:r>
            <a:endParaRPr lang="en-US" sz="2800" b="1" dirty="0">
              <a:solidFill>
                <a:srgbClr val="464646"/>
              </a:solidFill>
              <a:latin typeface="Sitka Banner" charset="0"/>
              <a:ea typeface="DM Sans Semi Bold" pitchFamily="34" charset="-122"/>
              <a:cs typeface="Sitka Banner" charset="0"/>
            </a:endParaRPr>
          </a:p>
          <a:p>
            <a:pPr marL="0" indent="0" algn="l">
              <a:lnSpc>
                <a:spcPts val="2850"/>
              </a:lnSpc>
              <a:buNone/>
            </a:pPr>
            <a:r>
              <a:rPr lang="en-US" sz="2400" b="1" dirty="0">
                <a:solidFill>
                  <a:srgbClr val="464646"/>
                </a:solidFill>
                <a:latin typeface="Sitka Banner" charset="0"/>
                <a:ea typeface="Inter Medium" panose="02000503000000020004" pitchFamily="34" charset="-122"/>
                <a:cs typeface="Sitka Banner" charset="0"/>
              </a:rPr>
              <a:t>Allow modifications to existing reservations. Accommodate changes to dates, seats, or passenger </a:t>
            </a:r>
            <a:r>
              <a:rPr lang="en-US" sz="2400" dirty="0">
                <a:solidFill>
                  <a:srgbClr val="464646"/>
                </a:solidFill>
                <a:latin typeface="Sitka Banner" charset="0"/>
                <a:ea typeface="Inter Medium" panose="02000503000000020004" pitchFamily="34" charset="-122"/>
                <a:cs typeface="Sitka Banner" charset="0"/>
              </a:rPr>
              <a:t>information</a:t>
            </a:r>
            <a:r>
              <a:rPr lang="en-US" sz="2400" b="1" dirty="0">
                <a:solidFill>
                  <a:srgbClr val="464646"/>
                </a:solidFill>
                <a:latin typeface="Sitka Banner" charset="0"/>
                <a:ea typeface="Inter Medium" panose="02000503000000020004" pitchFamily="34" charset="-122"/>
                <a:cs typeface="Sitka Banner" charset="0"/>
              </a:rPr>
              <a:t>.</a:t>
            </a:r>
            <a:endParaRPr lang="en-US" sz="2400" b="1" dirty="0">
              <a:latin typeface="Sitka Banner" charset="0"/>
              <a:cs typeface="Sitka Banner" charset="0"/>
            </a:endParaRPr>
          </a:p>
        </p:txBody>
      </p:sp>
      <p:pic>
        <p:nvPicPr>
          <p:cNvPr id="30" name="Picture 29"/>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299"/>
            <a:ext cx="3859753" cy="15382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39027"/>
            <a:ext cx="5670590" cy="708779"/>
          </a:xfrm>
          <a:prstGeom prst="rect">
            <a:avLst/>
          </a:prstGeom>
          <a:noFill/>
        </p:spPr>
        <p:txBody>
          <a:bodyPr wrap="none" lIns="0" tIns="0" rIns="0" bIns="0" rtlCol="0" anchor="t"/>
          <a:lstStyle/>
          <a:p>
            <a:pPr marL="0" indent="0" algn="l">
              <a:lnSpc>
                <a:spcPts val="5550"/>
              </a:lnSpc>
              <a:buNone/>
            </a:pPr>
            <a:endParaRPr lang="en-IN" altLang="en-US" sz="4450" dirty="0"/>
          </a:p>
        </p:txBody>
      </p:sp>
      <p:sp>
        <p:nvSpPr>
          <p:cNvPr id="6" name="Text 2"/>
          <p:cNvSpPr/>
          <p:nvPr/>
        </p:nvSpPr>
        <p:spPr>
          <a:xfrm>
            <a:off x="7754422" y="3505200"/>
            <a:ext cx="6082189" cy="725805"/>
          </a:xfrm>
          <a:prstGeom prst="rect">
            <a:avLst/>
          </a:prstGeom>
          <a:noFill/>
        </p:spPr>
        <p:txBody>
          <a:bodyPr wrap="square" lIns="0" tIns="0" rIns="0" bIns="0" rtlCol="0" anchor="t"/>
          <a:lstStyle/>
          <a:p>
            <a:pPr marL="0" indent="0" algn="l">
              <a:lnSpc>
                <a:spcPts val="2850"/>
              </a:lnSpc>
              <a:buNone/>
            </a:pPr>
            <a:endParaRPr lang="en-US" sz="1750" dirty="0"/>
          </a:p>
        </p:txBody>
      </p:sp>
      <p:sp>
        <p:nvSpPr>
          <p:cNvPr id="8" name="Text 3"/>
          <p:cNvSpPr/>
          <p:nvPr/>
        </p:nvSpPr>
        <p:spPr>
          <a:xfrm>
            <a:off x="7754422" y="4684633"/>
            <a:ext cx="2835235" cy="354330"/>
          </a:xfrm>
          <a:prstGeom prst="rect">
            <a:avLst/>
          </a:prstGeom>
          <a:noFill/>
        </p:spPr>
        <p:txBody>
          <a:bodyPr wrap="none" lIns="0" tIns="0" rIns="0" bIns="0" rtlCol="0" anchor="t"/>
          <a:lstStyle/>
          <a:p>
            <a:pPr marL="0" indent="0" algn="l">
              <a:lnSpc>
                <a:spcPts val="2750"/>
              </a:lnSpc>
              <a:buNone/>
            </a:pPr>
            <a:endParaRPr lang="en-US" sz="2200" dirty="0"/>
          </a:p>
        </p:txBody>
      </p:sp>
      <p:sp>
        <p:nvSpPr>
          <p:cNvPr id="9" name="Text 4"/>
          <p:cNvSpPr/>
          <p:nvPr/>
        </p:nvSpPr>
        <p:spPr>
          <a:xfrm>
            <a:off x="7754422" y="5175052"/>
            <a:ext cx="6082189" cy="1088708"/>
          </a:xfrm>
          <a:prstGeom prst="rect">
            <a:avLst/>
          </a:prstGeom>
          <a:noFill/>
        </p:spPr>
        <p:txBody>
          <a:bodyPr wrap="square" lIns="0" tIns="0" rIns="0" bIns="0" rtlCol="0" anchor="t"/>
          <a:lstStyle/>
          <a:p>
            <a:pPr marL="0" indent="0" algn="l">
              <a:lnSpc>
                <a:spcPts val="2850"/>
              </a:lnSpc>
              <a:buNone/>
            </a:pPr>
            <a:endParaRPr lang="en-US" sz="1750" dirty="0"/>
          </a:p>
        </p:txBody>
      </p:sp>
      <p:sp>
        <p:nvSpPr>
          <p:cNvPr id="10" name="Text Box 9"/>
          <p:cNvSpPr txBox="1"/>
          <p:nvPr/>
        </p:nvSpPr>
        <p:spPr>
          <a:xfrm>
            <a:off x="5528945" y="311150"/>
            <a:ext cx="9101455" cy="1120775"/>
          </a:xfrm>
          <a:prstGeom prst="rect">
            <a:avLst/>
          </a:prstGeom>
        </p:spPr>
        <p:txBody>
          <a:bodyPr>
            <a:noAutofit/>
          </a:bodyPr>
          <a:p>
            <a:pPr algn="ctr"/>
            <a:r>
              <a:rPr lang="en-US" altLang="zh-CN" sz="4800" b="1" u="sng">
                <a:latin typeface="Sitka Banner" charset="0"/>
                <a:cs typeface="Sitka Banner" charset="0"/>
              </a:rPr>
              <a:t>Technologies Used</a:t>
            </a:r>
            <a:endParaRPr lang="en-US" altLang="zh-CN" sz="4800" b="1" u="sng">
              <a:latin typeface="Sitka Banner" charset="0"/>
              <a:cs typeface="Sitka Banner" charset="0"/>
            </a:endParaRPr>
          </a:p>
        </p:txBody>
      </p:sp>
      <p:sp>
        <p:nvSpPr>
          <p:cNvPr id="11" name="Text Box 10"/>
          <p:cNvSpPr txBox="1"/>
          <p:nvPr/>
        </p:nvSpPr>
        <p:spPr>
          <a:xfrm>
            <a:off x="5487670" y="1432560"/>
            <a:ext cx="8959850" cy="6732905"/>
          </a:xfrm>
          <a:prstGeom prst="rect">
            <a:avLst/>
          </a:prstGeom>
        </p:spPr>
        <p:txBody>
          <a:bodyPr wrap="square">
            <a:noAutofit/>
          </a:bodyPr>
          <a:p>
            <a:pPr indent="0" algn="l">
              <a:buFont typeface="Arial" panose="020B0604020202020204"/>
              <a:buNone/>
            </a:pPr>
            <a:r>
              <a:rPr lang="en-US" altLang="en-GB" sz="3200" b="1">
                <a:latin typeface="Sitka Banner" charset="0"/>
                <a:cs typeface="Sitka Banner" charset="0"/>
              </a:rPr>
              <a:t>1. Programming Language: C</a:t>
            </a:r>
            <a:endParaRPr lang="en-US" altLang="en-GB" sz="3200" b="1">
              <a:latin typeface="Sitka Banner" charset="0"/>
              <a:cs typeface="Sitka Banner" charset="0"/>
            </a:endParaRPr>
          </a:p>
          <a:p>
            <a:pPr algn="l">
              <a:buFont typeface="Arial" panose="020B0604020202020204"/>
              <a:buChar char="•"/>
            </a:pPr>
            <a:r>
              <a:rPr lang="en-US" altLang="en-GB" sz="3200">
                <a:latin typeface="Sitka Banner" charset="0"/>
                <a:cs typeface="Sitka Banner" charset="0"/>
              </a:rPr>
              <a:t>Used for its efficiency, speed, and structured approach.</a:t>
            </a:r>
            <a:endParaRPr lang="en-US" altLang="en-GB" sz="3200">
              <a:latin typeface="Sitka Banner" charset="0"/>
              <a:cs typeface="Sitka Banner" charset="0"/>
            </a:endParaRPr>
          </a:p>
          <a:p>
            <a:pPr indent="0" algn="l">
              <a:buFont typeface="Arial" panose="020B0604020202020204"/>
              <a:buNone/>
            </a:pPr>
            <a:endParaRPr lang="en-US" altLang="en-GB" sz="3200">
              <a:latin typeface="Sitka Banner" charset="0"/>
              <a:cs typeface="Sitka Banner" charset="0"/>
            </a:endParaRPr>
          </a:p>
          <a:p>
            <a:pPr indent="0" algn="l">
              <a:buFont typeface="Arial" panose="020B0604020202020204"/>
              <a:buNone/>
            </a:pPr>
            <a:r>
              <a:rPr lang="en-US" altLang="en-GB" sz="3200" b="1">
                <a:latin typeface="Sitka Banner" charset="0"/>
                <a:cs typeface="Sitka Banner" charset="0"/>
              </a:rPr>
              <a:t>2. Data Structures &amp; Concepts</a:t>
            </a:r>
            <a:endParaRPr lang="en-US" altLang="en-GB" sz="3200" b="1">
              <a:latin typeface="Sitka Banner" charset="0"/>
              <a:cs typeface="Sitka Banner" charset="0"/>
            </a:endParaRPr>
          </a:p>
          <a:p>
            <a:pPr algn="l">
              <a:buFont typeface="Arial" panose="020B0604020202020204"/>
              <a:buChar char="•"/>
            </a:pPr>
            <a:r>
              <a:rPr lang="en-US" altLang="en-GB" sz="3200" b="1">
                <a:latin typeface="Sitka Banner" charset="0"/>
                <a:cs typeface="Sitka Banner" charset="0"/>
              </a:rPr>
              <a:t>Arrays</a:t>
            </a:r>
            <a:r>
              <a:rPr lang="en-US" altLang="en-GB" sz="3200">
                <a:latin typeface="Sitka Banner" charset="0"/>
                <a:cs typeface="Sitka Banner" charset="0"/>
              </a:rPr>
              <a:t> – Store seat availability and reservations.</a:t>
            </a:r>
            <a:endParaRPr lang="en-US" altLang="en-GB" sz="3200">
              <a:latin typeface="Sitka Banner" charset="0"/>
              <a:cs typeface="Sitka Banner" charset="0"/>
            </a:endParaRPr>
          </a:p>
          <a:p>
            <a:pPr algn="l">
              <a:buFont typeface="Arial" panose="020B0604020202020204"/>
              <a:buChar char="•"/>
            </a:pPr>
            <a:endParaRPr lang="en-US" altLang="en-GB" sz="3200">
              <a:latin typeface="Sitka Banner" charset="0"/>
              <a:cs typeface="Sitka Banner" charset="0"/>
            </a:endParaRPr>
          </a:p>
          <a:p>
            <a:pPr algn="l">
              <a:buFont typeface="Arial" panose="020B0604020202020204"/>
              <a:buChar char="•"/>
            </a:pPr>
            <a:r>
              <a:rPr lang="en-US" altLang="en-GB" sz="3200" b="1">
                <a:latin typeface="Sitka Banner" charset="0"/>
                <a:cs typeface="Sitka Banner" charset="0"/>
              </a:rPr>
              <a:t>Structures (struct</a:t>
            </a:r>
            <a:r>
              <a:rPr lang="en-US" altLang="en-GB" sz="3200">
                <a:latin typeface="Sitka Banner" charset="0"/>
                <a:cs typeface="Sitka Banner" charset="0"/>
              </a:rPr>
              <a:t>) – Hold passenger details (name, flight number, seat number).</a:t>
            </a:r>
            <a:endParaRPr lang="en-US" altLang="en-GB" sz="3200">
              <a:latin typeface="Sitka Banner" charset="0"/>
              <a:cs typeface="Sitka Banner" charset="0"/>
            </a:endParaRPr>
          </a:p>
          <a:p>
            <a:pPr algn="l">
              <a:buFont typeface="Arial" panose="020B0604020202020204"/>
              <a:buChar char="•"/>
            </a:pPr>
            <a:endParaRPr lang="en-US" altLang="en-GB" sz="3200">
              <a:latin typeface="Sitka Banner" charset="0"/>
              <a:cs typeface="Sitka Banner" charset="0"/>
            </a:endParaRPr>
          </a:p>
          <a:p>
            <a:pPr algn="l">
              <a:buFont typeface="Arial" panose="020B0604020202020204"/>
              <a:buChar char="•"/>
            </a:pPr>
            <a:r>
              <a:rPr lang="en-US" altLang="en-GB" sz="3200" b="1">
                <a:latin typeface="Sitka Banner" charset="0"/>
                <a:cs typeface="Sitka Banner" charset="0"/>
              </a:rPr>
              <a:t>Loops &amp; Functions</a:t>
            </a:r>
            <a:r>
              <a:rPr lang="en-US" altLang="en-GB" sz="3200">
                <a:latin typeface="Sitka Banner" charset="0"/>
                <a:cs typeface="Sitka Banner" charset="0"/>
              </a:rPr>
              <a:t> – Manage the booking, cancellation, and retrieval of flight details.</a:t>
            </a:r>
            <a:endParaRPr lang="en-US" altLang="en-GB" sz="3200">
              <a:latin typeface="Sitka Banner" charset="0"/>
              <a:cs typeface="Sitka Banner" charset="0"/>
            </a:endParaRPr>
          </a:p>
          <a:p>
            <a:pPr algn="l">
              <a:buFont typeface="Arial" panose="020B0604020202020204"/>
              <a:buChar char="•"/>
            </a:pPr>
            <a:endParaRPr lang="en-US" altLang="en-GB" sz="2400">
              <a:latin typeface="Sitka Banner" charset="0"/>
              <a:cs typeface="Sitka Banner" charset="0"/>
            </a:endParaRPr>
          </a:p>
          <a:p>
            <a:pPr indent="0" algn="l">
              <a:buFont typeface="Arial" panose="020B0604020202020204"/>
              <a:buNone/>
            </a:pPr>
            <a:endParaRPr lang="en-US" altLang="en-GB" sz="2400">
              <a:latin typeface="Sitka Banner" charset="0"/>
              <a:cs typeface="Sitka Banner" charset="0"/>
            </a:endParaRPr>
          </a:p>
          <a:p>
            <a:pPr algn="l">
              <a:buFont typeface="Arial" panose="020B0604020202020204"/>
              <a:buChar char="•"/>
            </a:pPr>
            <a:endParaRPr lang="en-US" altLang="en-GB" sz="2400">
              <a:latin typeface="Sitka Banner" charset="0"/>
              <a:cs typeface="Sitka Banner" charset="0"/>
            </a:endParaRPr>
          </a:p>
        </p:txBody>
      </p:sp>
      <p:sp>
        <p:nvSpPr>
          <p:cNvPr id="43" name="Right Triangle 42"/>
          <p:cNvSpPr/>
          <p:nvPr/>
        </p:nvSpPr>
        <p:spPr>
          <a:xfrm rot="10800000" flipV="1">
            <a:off x="13007975" y="6972935"/>
            <a:ext cx="1622425" cy="125666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65125" y="0"/>
            <a:ext cx="13533755" cy="1242695"/>
          </a:xfrm>
        </p:spPr>
        <p:txBody>
          <a:bodyPr/>
          <a:p>
            <a:r>
              <a:rPr lang="en-IN" altLang="en-GB" sz="5400" b="1">
                <a:latin typeface="Sitka Banner" charset="0"/>
                <a:cs typeface="Sitka Banner" charset="0"/>
              </a:rPr>
              <a:t> </a:t>
            </a:r>
            <a:r>
              <a:rPr lang="en-IN" altLang="en-GB" sz="5400" b="1" u="sng">
                <a:latin typeface="Sitka Banner" charset="0"/>
                <a:cs typeface="Sitka Banner" charset="0"/>
              </a:rPr>
              <a:t>CODE</a:t>
            </a:r>
            <a:endParaRPr lang="en-IN" altLang="en-GB" sz="5400" b="1" u="sng">
              <a:latin typeface="Sitka Banner" charset="0"/>
              <a:cs typeface="Sitka Banner" charset="0"/>
            </a:endParaRPr>
          </a:p>
        </p:txBody>
      </p:sp>
      <p:sp>
        <p:nvSpPr>
          <p:cNvPr id="3" name="Text Box 2"/>
          <p:cNvSpPr txBox="1"/>
          <p:nvPr/>
        </p:nvSpPr>
        <p:spPr>
          <a:xfrm>
            <a:off x="288925" y="1185545"/>
            <a:ext cx="7173595" cy="7044055"/>
          </a:xfrm>
          <a:prstGeom prst="rect">
            <a:avLst/>
          </a:prstGeom>
          <a:noFill/>
        </p:spPr>
        <p:txBody>
          <a:bodyPr wrap="square" rtlCol="0" anchor="t">
            <a:noAutofit/>
          </a:bodyPr>
          <a:p>
            <a:r>
              <a:rPr lang="en-US" altLang="en-GB" sz="2000">
                <a:latin typeface="Sitka Banner" charset="0"/>
                <a:cs typeface="Sitka Banner" charset="0"/>
              </a:rPr>
              <a:t>#include &lt;stdio.h&gt;</a:t>
            </a:r>
            <a:endParaRPr lang="en-US" altLang="en-GB" sz="2000">
              <a:latin typeface="Sitka Banner" charset="0"/>
              <a:cs typeface="Sitka Banner" charset="0"/>
            </a:endParaRPr>
          </a:p>
          <a:p>
            <a:r>
              <a:rPr lang="en-US" altLang="en-GB" sz="2000">
                <a:latin typeface="Sitka Banner" charset="0"/>
                <a:cs typeface="Sitka Banner" charset="0"/>
              </a:rPr>
              <a:t>#include &lt;stdlib.h&gt;</a:t>
            </a:r>
            <a:endParaRPr lang="en-US" altLang="en-GB" sz="2000">
              <a:latin typeface="Sitka Banner" charset="0"/>
              <a:cs typeface="Sitka Banner" charset="0"/>
            </a:endParaRPr>
          </a:p>
          <a:p>
            <a:r>
              <a:rPr lang="en-US" altLang="en-GB" sz="2000">
                <a:latin typeface="Sitka Banner" charset="0"/>
                <a:cs typeface="Sitka Banner" charset="0"/>
              </a:rPr>
              <a:t>#include &lt;string.h&gt;</a:t>
            </a:r>
            <a:endParaRPr lang="en-US" altLang="en-GB" sz="2000">
              <a:latin typeface="Sitka Banner" charset="0"/>
              <a:cs typeface="Sitka Banner" charset="0"/>
            </a:endParaRPr>
          </a:p>
          <a:p>
            <a:endParaRPr lang="en-US" altLang="en-GB" sz="2000">
              <a:latin typeface="Sitka Banner" charset="0"/>
              <a:cs typeface="Sitka Banner" charset="0"/>
            </a:endParaRPr>
          </a:p>
          <a:p>
            <a:r>
              <a:rPr lang="en-US" altLang="en-GB" sz="2000">
                <a:latin typeface="Sitka Banner" charset="0"/>
                <a:cs typeface="Sitka Banner" charset="0"/>
              </a:rPr>
              <a:t>#define MAX_FLIGHTS </a:t>
            </a:r>
            <a:endParaRPr lang="en-US" altLang="en-GB" sz="2000">
              <a:latin typeface="Sitka Banner" charset="0"/>
              <a:cs typeface="Sitka Banner" charset="0"/>
            </a:endParaRPr>
          </a:p>
          <a:p>
            <a:r>
              <a:rPr lang="en-US" altLang="en-GB" sz="2000">
                <a:latin typeface="Sitka Banner" charset="0"/>
                <a:cs typeface="Sitka Banner" charset="0"/>
              </a:rPr>
              <a:t>#define MAX_SEATS 5</a:t>
            </a:r>
            <a:endParaRPr lang="en-US" altLang="en-GB" sz="2000">
              <a:latin typeface="Sitka Banner" charset="0"/>
              <a:cs typeface="Sitka Banner" charset="0"/>
            </a:endParaRPr>
          </a:p>
          <a:p>
            <a:endParaRPr lang="en-US" altLang="en-GB" sz="2000">
              <a:latin typeface="Sitka Banner" charset="0"/>
              <a:cs typeface="Sitka Banner" charset="0"/>
            </a:endParaRPr>
          </a:p>
          <a:p>
            <a:r>
              <a:rPr lang="en-US" altLang="en-GB" sz="2000">
                <a:latin typeface="Sitka Banner" charset="0"/>
                <a:cs typeface="Sitka Banner" charset="0"/>
              </a:rPr>
              <a:t>typedef struct {</a:t>
            </a:r>
            <a:endParaRPr lang="en-US" altLang="en-GB" sz="2000">
              <a:latin typeface="Sitka Banner" charset="0"/>
              <a:cs typeface="Sitka Banner" charset="0"/>
            </a:endParaRPr>
          </a:p>
          <a:p>
            <a:r>
              <a:rPr lang="en-US" altLang="en-GB" sz="2000">
                <a:latin typeface="Sitka Banner" charset="0"/>
                <a:cs typeface="Sitka Banner" charset="0"/>
              </a:rPr>
              <a:t>    int flightNumber;</a:t>
            </a:r>
            <a:endParaRPr lang="en-US" altLang="en-GB" sz="2000">
              <a:latin typeface="Sitka Banner" charset="0"/>
              <a:cs typeface="Sitka Banner" charset="0"/>
            </a:endParaRPr>
          </a:p>
          <a:p>
            <a:r>
              <a:rPr lang="en-US" altLang="en-GB" sz="2000">
                <a:latin typeface="Sitka Banner" charset="0"/>
                <a:cs typeface="Sitka Banner" charset="0"/>
              </a:rPr>
              <a:t>    char passengerName[50];</a:t>
            </a:r>
            <a:endParaRPr lang="en-US" altLang="en-GB" sz="2000">
              <a:latin typeface="Sitka Banner" charset="0"/>
              <a:cs typeface="Sitka Banner" charset="0"/>
            </a:endParaRPr>
          </a:p>
          <a:p>
            <a:r>
              <a:rPr lang="en-US" altLang="en-GB" sz="2000">
                <a:latin typeface="Sitka Banner" charset="0"/>
                <a:cs typeface="Sitka Banner" charset="0"/>
              </a:rPr>
              <a:t>    int seatNumber;</a:t>
            </a:r>
            <a:endParaRPr lang="en-US" altLang="en-GB" sz="2000">
              <a:latin typeface="Sitka Banner" charset="0"/>
              <a:cs typeface="Sitka Banner" charset="0"/>
            </a:endParaRPr>
          </a:p>
          <a:p>
            <a:r>
              <a:rPr lang="en-US" altLang="en-GB" sz="2000">
                <a:latin typeface="Sitka Banner" charset="0"/>
                <a:cs typeface="Sitka Banner" charset="0"/>
              </a:rPr>
              <a:t>} Reservation;</a:t>
            </a:r>
            <a:endParaRPr lang="en-US" altLang="en-GB" sz="2000">
              <a:latin typeface="Sitka Banner" charset="0"/>
              <a:cs typeface="Sitka Banner" charset="0"/>
            </a:endParaRPr>
          </a:p>
          <a:p>
            <a:endParaRPr lang="en-US" altLang="en-GB" sz="2000">
              <a:latin typeface="Sitka Banner" charset="0"/>
              <a:cs typeface="Sitka Banner" charset="0"/>
            </a:endParaRPr>
          </a:p>
          <a:p>
            <a:r>
              <a:rPr lang="en-US" altLang="en-GB" sz="2000">
                <a:latin typeface="Sitka Banner" charset="0"/>
                <a:cs typeface="Sitka Banner" charset="0"/>
              </a:rPr>
              <a:t>Reservation reservations[MAX_FLIGHTS][MAX_SEATS];</a:t>
            </a:r>
            <a:endParaRPr lang="en-US" altLang="en-GB" sz="2000">
              <a:latin typeface="Sitka Banner" charset="0"/>
              <a:cs typeface="Sitka Banner" charset="0"/>
            </a:endParaRPr>
          </a:p>
          <a:p>
            <a:r>
              <a:rPr lang="en-US" altLang="en-GB" sz="2000">
                <a:latin typeface="Sitka Banner" charset="0"/>
                <a:cs typeface="Sitka Banner" charset="0"/>
              </a:rPr>
              <a:t>int seatAvailability[MAX_FLIGHTS] =</a:t>
            </a:r>
            <a:endParaRPr lang="en-US" altLang="en-GB" sz="2000">
              <a:latin typeface="Sitka Banner" charset="0"/>
              <a:cs typeface="Sitka Banner" charset="0"/>
            </a:endParaRPr>
          </a:p>
          <a:p>
            <a:r>
              <a:rPr lang="en-US" altLang="en-GB" sz="2000">
                <a:latin typeface="Sitka Banner" charset="0"/>
                <a:cs typeface="Sitka Banner" charset="0"/>
              </a:rPr>
              <a:t> {MAX_SEATS, MAX_SEATS, MAX_SEATS};</a:t>
            </a:r>
            <a:endParaRPr lang="en-US" altLang="en-GB" sz="2000">
              <a:latin typeface="Sitka Banner" charset="0"/>
              <a:cs typeface="Sitka Banner" charset="0"/>
            </a:endParaRPr>
          </a:p>
          <a:p>
            <a:r>
              <a:rPr lang="en-US" altLang="en-GB" sz="2000">
                <a:latin typeface="Sitka Banner" charset="0"/>
                <a:cs typeface="Sitka Banner" charset="0"/>
              </a:rPr>
              <a:t>// Function to display available flights</a:t>
            </a:r>
            <a:endParaRPr lang="en-US" altLang="en-GB" sz="2000">
              <a:latin typeface="Sitka Banner" charset="0"/>
              <a:cs typeface="Sitka Banner" charset="0"/>
            </a:endParaRPr>
          </a:p>
          <a:p>
            <a:r>
              <a:rPr lang="en-US" altLang="en-GB" sz="2000">
                <a:latin typeface="Sitka Banner" charset="0"/>
                <a:cs typeface="Sitka Banner" charset="0"/>
              </a:rPr>
              <a:t>void displayFlights() {</a:t>
            </a:r>
            <a:endParaRPr lang="en-US" altLang="en-GB" sz="2000">
              <a:latin typeface="Sitka Banner" charset="0"/>
              <a:cs typeface="Sitka Banner" charset="0"/>
            </a:endParaRPr>
          </a:p>
          <a:p>
            <a:r>
              <a:rPr lang="en-US" altLang="en-GB" sz="2000">
                <a:latin typeface="Sitka Banner" charset="0"/>
                <a:cs typeface="Sitka Banner" charset="0"/>
              </a:rPr>
              <a:t>    printf("\nAvailable Flights:\n");</a:t>
            </a:r>
            <a:endParaRPr lang="en-US" altLang="en-GB" sz="2000">
              <a:latin typeface="Sitka Banner" charset="0"/>
              <a:cs typeface="Sitka Banner" charset="0"/>
            </a:endParaRPr>
          </a:p>
          <a:p>
            <a:r>
              <a:rPr lang="en-US" altLang="en-GB" sz="2000">
                <a:latin typeface="Sitka Banner" charset="0"/>
                <a:cs typeface="Sitka Banner" charset="0"/>
              </a:rPr>
              <a:t>    printf("1. Flight 101\n");</a:t>
            </a:r>
            <a:endParaRPr lang="en-US" altLang="en-GB" sz="2000">
              <a:latin typeface="Sitka Banner" charset="0"/>
              <a:cs typeface="Sitka Banner" charset="0"/>
            </a:endParaRPr>
          </a:p>
          <a:p>
            <a:r>
              <a:rPr lang="en-US" altLang="en-GB" sz="2000">
                <a:latin typeface="Sitka Banner" charset="0"/>
                <a:cs typeface="Sitka Banner" charset="0"/>
              </a:rPr>
              <a:t>    printf("2. Flight 202\n");</a:t>
            </a:r>
            <a:endParaRPr lang="en-US" altLang="en-GB" sz="2000">
              <a:latin typeface="Sitka Banner" charset="0"/>
              <a:cs typeface="Sitka Banner" charset="0"/>
            </a:endParaRPr>
          </a:p>
          <a:p>
            <a:r>
              <a:rPr lang="en-US" altLang="en-GB" sz="2000">
                <a:latin typeface="Sitka Banner" charset="0"/>
                <a:cs typeface="Sitka Banner" charset="0"/>
              </a:rPr>
              <a:t>    printf("3. Flight 303\n");</a:t>
            </a:r>
            <a:endParaRPr lang="en-US" altLang="en-GB" sz="2000">
              <a:latin typeface="Sitka Banner" charset="0"/>
              <a:cs typeface="Sitka Banner" charset="0"/>
            </a:endParaRPr>
          </a:p>
          <a:p>
            <a:r>
              <a:rPr lang="en-US" altLang="en-GB" sz="2000">
                <a:latin typeface="Sitka Banner" charset="0"/>
                <a:cs typeface="Sitka Banner" charset="0"/>
              </a:rPr>
              <a:t>}</a:t>
            </a:r>
            <a:endParaRPr lang="en-US" altLang="en-GB" sz="2000">
              <a:latin typeface="Sitka Banner" charset="0"/>
              <a:cs typeface="Sitka Banner" charset="0"/>
            </a:endParaRPr>
          </a:p>
          <a:p>
            <a:r>
              <a:rPr lang="en-US" altLang="en-GB"/>
              <a:t>            </a:t>
            </a:r>
            <a:endParaRPr lang="en-GB" altLang="en-US"/>
          </a:p>
        </p:txBody>
      </p:sp>
      <p:cxnSp>
        <p:nvCxnSpPr>
          <p:cNvPr id="4" name="Straight Connector 3"/>
          <p:cNvCxnSpPr/>
          <p:nvPr/>
        </p:nvCxnSpPr>
        <p:spPr>
          <a:xfrm>
            <a:off x="7211060" y="1185545"/>
            <a:ext cx="0" cy="7044055"/>
          </a:xfrm>
          <a:prstGeom prst="line">
            <a:avLst/>
          </a:prstGeom>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7713980" y="1185545"/>
            <a:ext cx="6741795" cy="7033260"/>
          </a:xfrm>
          <a:prstGeom prst="rect">
            <a:avLst/>
          </a:prstGeom>
          <a:noFill/>
        </p:spPr>
        <p:txBody>
          <a:bodyPr wrap="square" rtlCol="0" anchor="t">
            <a:noAutofit/>
          </a:bodyPr>
          <a:p>
            <a:r>
              <a:rPr lang="en-US" altLang="en-GB" sz="2000">
                <a:latin typeface="Sitka Banner" charset="0"/>
                <a:cs typeface="Sitka Banner" charset="0"/>
              </a:rPr>
              <a:t>// Function to book a ticket</a:t>
            </a:r>
            <a:endParaRPr lang="en-US" altLang="en-GB" sz="2000">
              <a:latin typeface="Sitka Banner" charset="0"/>
              <a:cs typeface="Sitka Banner" charset="0"/>
            </a:endParaRPr>
          </a:p>
          <a:p>
            <a:r>
              <a:rPr lang="en-US" altLang="en-GB" sz="2000">
                <a:latin typeface="Sitka Banner" charset="0"/>
                <a:cs typeface="Sitka Banner" charset="0"/>
              </a:rPr>
              <a:t>void bookTicket() {</a:t>
            </a:r>
            <a:endParaRPr lang="en-US" altLang="en-GB" sz="2000">
              <a:latin typeface="Sitka Banner" charset="0"/>
              <a:cs typeface="Sitka Banner" charset="0"/>
            </a:endParaRPr>
          </a:p>
          <a:p>
            <a:r>
              <a:rPr lang="en-US" altLang="en-GB" sz="2000">
                <a:latin typeface="Sitka Banner" charset="0"/>
                <a:cs typeface="Sitka Banner" charset="0"/>
              </a:rPr>
              <a:t>    int flight, seat;</a:t>
            </a:r>
            <a:endParaRPr lang="en-US" altLang="en-GB" sz="2000">
              <a:latin typeface="Sitka Banner" charset="0"/>
              <a:cs typeface="Sitka Banner" charset="0"/>
            </a:endParaRPr>
          </a:p>
          <a:p>
            <a:r>
              <a:rPr lang="en-US" altLang="en-GB" sz="2000">
                <a:latin typeface="Sitka Banner" charset="0"/>
                <a:cs typeface="Sitka Banner" charset="0"/>
              </a:rPr>
              <a:t>    char name[50];</a:t>
            </a:r>
            <a:endParaRPr lang="en-US" altLang="en-GB" sz="2000">
              <a:latin typeface="Sitka Banner" charset="0"/>
              <a:cs typeface="Sitka Banner" charset="0"/>
            </a:endParaRPr>
          </a:p>
          <a:p>
            <a:endParaRPr lang="en-US" altLang="en-GB" sz="2000">
              <a:latin typeface="Sitka Banner" charset="0"/>
              <a:cs typeface="Sitka Banner" charset="0"/>
            </a:endParaRPr>
          </a:p>
          <a:p>
            <a:r>
              <a:rPr lang="en-US" altLang="en-GB" sz="2000">
                <a:latin typeface="Sitka Banner" charset="0"/>
                <a:cs typeface="Sitka Banner" charset="0"/>
              </a:rPr>
              <a:t>    displayFlights();</a:t>
            </a:r>
            <a:endParaRPr lang="en-US" altLang="en-GB" sz="2000">
              <a:latin typeface="Sitka Banner" charset="0"/>
              <a:cs typeface="Sitka Banner" charset="0"/>
            </a:endParaRPr>
          </a:p>
          <a:p>
            <a:r>
              <a:rPr lang="en-US" altLang="en-GB" sz="2000">
                <a:latin typeface="Sitka Banner" charset="0"/>
                <a:cs typeface="Sitka Banner" charset="0"/>
              </a:rPr>
              <a:t>    printf("\nEnter Flight Number (1-3): ");</a:t>
            </a:r>
            <a:endParaRPr lang="en-US" altLang="en-GB" sz="2000">
              <a:latin typeface="Sitka Banner" charset="0"/>
              <a:cs typeface="Sitka Banner" charset="0"/>
            </a:endParaRPr>
          </a:p>
          <a:p>
            <a:r>
              <a:rPr lang="en-US" altLang="en-GB" sz="2000">
                <a:latin typeface="Sitka Banner" charset="0"/>
                <a:cs typeface="Sitka Banner" charset="0"/>
              </a:rPr>
              <a:t>    scanf("%d", &amp;flight);</a:t>
            </a:r>
            <a:endParaRPr lang="en-US" altLang="en-GB" sz="2000">
              <a:latin typeface="Sitka Banner" charset="0"/>
              <a:cs typeface="Sitka Banner" charset="0"/>
            </a:endParaRPr>
          </a:p>
          <a:p>
            <a:r>
              <a:rPr lang="en-US" altLang="en-GB" sz="2000">
                <a:latin typeface="Sitka Banner" charset="0"/>
                <a:cs typeface="Sitka Banner" charset="0"/>
              </a:rPr>
              <a:t>    </a:t>
            </a:r>
            <a:endParaRPr lang="en-US" altLang="en-GB" sz="2000">
              <a:latin typeface="Sitka Banner" charset="0"/>
              <a:cs typeface="Sitka Banner" charset="0"/>
            </a:endParaRPr>
          </a:p>
          <a:p>
            <a:r>
              <a:rPr lang="en-US" altLang="en-GB" sz="2000">
                <a:latin typeface="Sitka Banner" charset="0"/>
                <a:cs typeface="Sitka Banner" charset="0"/>
              </a:rPr>
              <a:t>    if (flight &lt; 1 || flight &gt; MAX_FLIGHTS || seatAvailability[flight - 1] == 0) {</a:t>
            </a:r>
            <a:endParaRPr lang="en-US" altLang="en-GB" sz="2000">
              <a:latin typeface="Sitka Banner" charset="0"/>
              <a:cs typeface="Sitka Banner" charset="0"/>
            </a:endParaRPr>
          </a:p>
          <a:p>
            <a:r>
              <a:rPr lang="en-US" altLang="en-GB" sz="2000">
                <a:latin typeface="Sitka Banner" charset="0"/>
                <a:cs typeface="Sitka Banner" charset="0"/>
              </a:rPr>
              <a:t>        printf("Invalid selection or no available seats!\n");</a:t>
            </a:r>
            <a:endParaRPr lang="en-US" altLang="en-GB" sz="2000">
              <a:latin typeface="Sitka Banner" charset="0"/>
              <a:cs typeface="Sitka Banner" charset="0"/>
            </a:endParaRPr>
          </a:p>
          <a:p>
            <a:r>
              <a:rPr lang="en-US" altLang="en-GB" sz="2000">
                <a:latin typeface="Sitka Banner" charset="0"/>
                <a:cs typeface="Sitka Banner" charset="0"/>
              </a:rPr>
              <a:t>        return;</a:t>
            </a:r>
            <a:endParaRPr lang="en-US" altLang="en-GB" sz="2000">
              <a:latin typeface="Sitka Banner" charset="0"/>
              <a:cs typeface="Sitka Banner" charset="0"/>
            </a:endParaRPr>
          </a:p>
          <a:p>
            <a:r>
              <a:rPr lang="en-US" altLang="en-GB" sz="2000">
                <a:latin typeface="Sitka Banner" charset="0"/>
                <a:cs typeface="Sitka Banner" charset="0"/>
              </a:rPr>
              <a:t>    }</a:t>
            </a:r>
            <a:endParaRPr lang="en-US" altLang="en-GB" sz="2000">
              <a:latin typeface="Sitka Banner" charset="0"/>
              <a:cs typeface="Sitka Banner" charset="0"/>
            </a:endParaRPr>
          </a:p>
          <a:p>
            <a:endParaRPr lang="en-US" altLang="en-GB" sz="2000">
              <a:latin typeface="Sitka Banner" charset="0"/>
              <a:cs typeface="Sitka Banner" charset="0"/>
            </a:endParaRPr>
          </a:p>
          <a:p>
            <a:r>
              <a:rPr lang="en-US" altLang="en-GB" sz="2000">
                <a:latin typeface="Sitka Banner" charset="0"/>
                <a:cs typeface="Sitka Banner" charset="0"/>
              </a:rPr>
              <a:t>    printf("Enter Passenger Name: ");</a:t>
            </a:r>
            <a:endParaRPr lang="en-US" altLang="en-GB" sz="2000">
              <a:latin typeface="Sitka Banner" charset="0"/>
              <a:cs typeface="Sitka Banner" charset="0"/>
            </a:endParaRPr>
          </a:p>
          <a:p>
            <a:r>
              <a:rPr lang="en-US" altLang="en-GB" sz="2000">
                <a:latin typeface="Sitka Banner" charset="0"/>
                <a:cs typeface="Sitka Banner" charset="0"/>
              </a:rPr>
              <a:t>    scanf(" %[^\n]", name);</a:t>
            </a:r>
            <a:endParaRPr lang="en-US" altLang="en-GB" sz="2000">
              <a:latin typeface="Sitka Banner" charset="0"/>
              <a:cs typeface="Sitka Banner" charset="0"/>
            </a:endParaRPr>
          </a:p>
          <a:p>
            <a:r>
              <a:rPr lang="en-US" altLang="en-GB" sz="2000">
                <a:latin typeface="Sitka Banner" charset="0"/>
                <a:cs typeface="Sitka Banner" charset="0"/>
              </a:rPr>
              <a:t>seat = MAX_SEATS - seatAvailability[flight - 1] + 1;</a:t>
            </a:r>
            <a:endParaRPr lang="en-US" altLang="en-GB" sz="2000">
              <a:latin typeface="Sitka Banner" charset="0"/>
              <a:cs typeface="Sitka Banner" charset="0"/>
            </a:endParaRPr>
          </a:p>
          <a:p>
            <a:r>
              <a:rPr lang="en-US" altLang="en-GB" sz="2000">
                <a:latin typeface="Sitka Banner" charset="0"/>
                <a:cs typeface="Sitka Banner" charset="0"/>
              </a:rPr>
              <a:t>    reservations[flight - 1][seat - 1].flightNumber = flight;</a:t>
            </a:r>
            <a:endParaRPr lang="en-US" altLang="en-GB" sz="2000">
              <a:latin typeface="Sitka Banner" charset="0"/>
              <a:cs typeface="Sitka Banner" charset="0"/>
            </a:endParaRPr>
          </a:p>
          <a:p>
            <a:r>
              <a:rPr lang="en-US" altLang="en-GB" sz="2000">
                <a:latin typeface="Sitka Banner" charset="0"/>
                <a:cs typeface="Sitka Banner" charset="0"/>
              </a:rPr>
              <a:t>    </a:t>
            </a:r>
            <a:endParaRPr lang="en-US" altLang="en-GB" sz="2000">
              <a:latin typeface="Sitka Banner" charset="0"/>
              <a:cs typeface="Sitka Banner" charset="0"/>
            </a:endParaRPr>
          </a:p>
        </p:txBody>
      </p:sp>
      <p:pic>
        <p:nvPicPr>
          <p:cNvPr id="30" name="Picture 2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552825" cy="1416050"/>
          </a:xfrm>
          <a:prstGeom prst="rect">
            <a:avLst/>
          </a:prstGeom>
        </p:spPr>
      </p:pic>
      <p:sp>
        <p:nvSpPr>
          <p:cNvPr id="43" name="Right Triangle 42"/>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46710" y="514350"/>
            <a:ext cx="6968490" cy="7385685"/>
          </a:xfrm>
          <a:prstGeom prst="rect">
            <a:avLst/>
          </a:prstGeom>
          <a:noFill/>
        </p:spPr>
        <p:txBody>
          <a:bodyPr wrap="square" rtlCol="0" anchor="t">
            <a:noAutofit/>
          </a:bodyPr>
          <a:p>
            <a:r>
              <a:rPr lang="en-US" altLang="en-GB" sz="2000">
                <a:latin typeface="Sitka Banner" charset="0"/>
                <a:cs typeface="Sitka Banner" charset="0"/>
                <a:sym typeface="+mn-ea"/>
              </a:rPr>
              <a:t>strcpy(reservations[flight - 1][seat - 1].passengerName, name);</a:t>
            </a:r>
            <a:endParaRPr lang="en-US" altLang="en-GB" sz="2000">
              <a:latin typeface="Sitka Banner" charset="0"/>
              <a:cs typeface="Sitka Banner" charset="0"/>
            </a:endParaRPr>
          </a:p>
          <a:p>
            <a:r>
              <a:rPr lang="en-US" altLang="en-GB" sz="2000">
                <a:latin typeface="Sitka Banner" charset="0"/>
                <a:cs typeface="Sitka Banner" charset="0"/>
                <a:sym typeface="+mn-ea"/>
              </a:rPr>
              <a:t>    reservations[flight - 1][seat - 1].seatNumber = seat;</a:t>
            </a:r>
            <a:endParaRPr lang="en-US" altLang="en-GB" sz="2000">
              <a:latin typeface="Sitka Banner" charset="0"/>
              <a:cs typeface="Sitka Banner" charset="0"/>
              <a:sym typeface="+mn-ea"/>
            </a:endParaRPr>
          </a:p>
          <a:p>
            <a:r>
              <a:rPr lang="en-US" altLang="en-GB" sz="2000">
                <a:latin typeface="Sitka Banner" charset="0"/>
                <a:cs typeface="Sitka Banner" charset="0"/>
              </a:rPr>
              <a:t>seatAvailability[flight - 1]--;</a:t>
            </a:r>
            <a:endParaRPr lang="en-US" altLang="en-GB" sz="2000">
              <a:latin typeface="Sitka Banner" charset="0"/>
              <a:cs typeface="Sitka Banner" charset="0"/>
            </a:endParaRPr>
          </a:p>
          <a:p>
            <a:r>
              <a:rPr lang="en-US" altLang="en-GB" sz="2000">
                <a:latin typeface="Sitka Banner" charset="0"/>
                <a:cs typeface="Sitka Banner" charset="0"/>
              </a:rPr>
              <a:t>    printf("Ticket booked successfully! Seat Number: %d\n", seat);</a:t>
            </a:r>
            <a:endParaRPr lang="en-US" altLang="en-GB" sz="2000">
              <a:latin typeface="Sitka Banner" charset="0"/>
              <a:cs typeface="Sitka Banner" charset="0"/>
            </a:endParaRPr>
          </a:p>
          <a:p>
            <a:r>
              <a:rPr lang="en-US" altLang="en-GB" sz="2000">
                <a:latin typeface="Sitka Banner" charset="0"/>
                <a:cs typeface="Sitka Banner" charset="0"/>
              </a:rPr>
              <a:t>}</a:t>
            </a:r>
            <a:endParaRPr lang="en-US" altLang="en-GB" sz="2000">
              <a:latin typeface="Sitka Banner" charset="0"/>
              <a:cs typeface="Sitka Banner" charset="0"/>
            </a:endParaRPr>
          </a:p>
          <a:p>
            <a:endParaRPr lang="en-US" altLang="en-GB" sz="2000">
              <a:latin typeface="Sitka Banner" charset="0"/>
              <a:cs typeface="Sitka Banner" charset="0"/>
            </a:endParaRPr>
          </a:p>
          <a:p>
            <a:r>
              <a:rPr lang="en-US" altLang="en-GB" sz="2000">
                <a:latin typeface="Sitka Banner" charset="0"/>
                <a:cs typeface="Sitka Banner" charset="0"/>
              </a:rPr>
              <a:t>// Function to cancel a ticket</a:t>
            </a:r>
            <a:endParaRPr lang="en-US" altLang="en-GB" sz="2000">
              <a:latin typeface="Sitka Banner" charset="0"/>
              <a:cs typeface="Sitka Banner" charset="0"/>
            </a:endParaRPr>
          </a:p>
          <a:p>
            <a:r>
              <a:rPr lang="en-US" altLang="en-GB" sz="2000">
                <a:latin typeface="Sitka Banner" charset="0"/>
                <a:cs typeface="Sitka Banner" charset="0"/>
              </a:rPr>
              <a:t>void cancelTicket() {</a:t>
            </a:r>
            <a:endParaRPr lang="en-US" altLang="en-GB" sz="2000">
              <a:latin typeface="Sitka Banner" charset="0"/>
              <a:cs typeface="Sitka Banner" charset="0"/>
            </a:endParaRPr>
          </a:p>
          <a:p>
            <a:r>
              <a:rPr lang="en-US" altLang="en-GB" sz="2000">
                <a:latin typeface="Sitka Banner" charset="0"/>
                <a:cs typeface="Sitka Banner" charset="0"/>
              </a:rPr>
              <a:t>    int flight, seat;</a:t>
            </a:r>
            <a:endParaRPr lang="en-US" altLang="en-GB" sz="2000">
              <a:latin typeface="Sitka Banner" charset="0"/>
              <a:cs typeface="Sitka Banner" charset="0"/>
            </a:endParaRPr>
          </a:p>
          <a:p>
            <a:r>
              <a:rPr lang="en-US" altLang="en-GB" sz="2000">
                <a:latin typeface="Sitka Banner" charset="0"/>
                <a:cs typeface="Sitka Banner" charset="0"/>
              </a:rPr>
              <a:t>    displayFlights();</a:t>
            </a:r>
            <a:endParaRPr lang="en-US" altLang="en-GB" sz="2000">
              <a:latin typeface="Sitka Banner" charset="0"/>
              <a:cs typeface="Sitka Banner" charset="0"/>
            </a:endParaRPr>
          </a:p>
          <a:p>
            <a:r>
              <a:rPr lang="en-US" altLang="en-GB" sz="2000">
                <a:latin typeface="Sitka Banner" charset="0"/>
                <a:cs typeface="Sitka Banner" charset="0"/>
              </a:rPr>
              <a:t>    </a:t>
            </a:r>
            <a:endParaRPr lang="en-US" altLang="en-GB" sz="2000">
              <a:latin typeface="Sitka Banner" charset="0"/>
              <a:cs typeface="Sitka Banner" charset="0"/>
            </a:endParaRPr>
          </a:p>
          <a:p>
            <a:r>
              <a:rPr lang="en-US" altLang="en-GB" sz="2000">
                <a:latin typeface="Sitka Banner" charset="0"/>
                <a:cs typeface="Sitka Banner" charset="0"/>
              </a:rPr>
              <a:t>    printf("\nEnter Flight Number: ");</a:t>
            </a:r>
            <a:endParaRPr lang="en-US" altLang="en-GB" sz="2000">
              <a:latin typeface="Sitka Banner" charset="0"/>
              <a:cs typeface="Sitka Banner" charset="0"/>
            </a:endParaRPr>
          </a:p>
          <a:p>
            <a:r>
              <a:rPr lang="en-US" altLang="en-GB" sz="2000">
                <a:latin typeface="Sitka Banner" charset="0"/>
                <a:cs typeface="Sitka Banner" charset="0"/>
              </a:rPr>
              <a:t>    scanf("%d", &amp;flight);</a:t>
            </a:r>
            <a:endParaRPr lang="en-US" altLang="en-GB" sz="2000">
              <a:latin typeface="Sitka Banner" charset="0"/>
              <a:cs typeface="Sitka Banner" charset="0"/>
            </a:endParaRPr>
          </a:p>
          <a:p>
            <a:r>
              <a:rPr lang="en-US" altLang="en-GB" sz="2000">
                <a:latin typeface="Sitka Banner" charset="0"/>
                <a:cs typeface="Sitka Banner" charset="0"/>
              </a:rPr>
              <a:t>    printf("Enter Seat Number: ");</a:t>
            </a:r>
            <a:endParaRPr lang="en-US" altLang="en-GB" sz="2000">
              <a:latin typeface="Sitka Banner" charset="0"/>
              <a:cs typeface="Sitka Banner" charset="0"/>
            </a:endParaRPr>
          </a:p>
          <a:p>
            <a:r>
              <a:rPr lang="en-US" altLang="en-GB" sz="2000">
                <a:latin typeface="Sitka Banner" charset="0"/>
                <a:cs typeface="Sitka Banner" charset="0"/>
              </a:rPr>
              <a:t>    scanf("%d", &amp;seat);</a:t>
            </a:r>
            <a:endParaRPr lang="en-US" altLang="en-GB" sz="2000">
              <a:latin typeface="Sitka Banner" charset="0"/>
              <a:cs typeface="Sitka Banner" charset="0"/>
            </a:endParaRPr>
          </a:p>
          <a:p>
            <a:r>
              <a:rPr lang="en-US" altLang="en-GB" sz="2000">
                <a:latin typeface="Sitka Banner" charset="0"/>
                <a:cs typeface="Sitka Banner" charset="0"/>
              </a:rPr>
              <a:t>if (flight &lt; 1 || flight &gt; MAX_FLIGHTS || seat &lt; 1 || seat &gt; MAX_SEATS || reservations[flight - 1][seat - 1].seatNumber == 0) {</a:t>
            </a:r>
            <a:endParaRPr lang="en-US" altLang="en-GB" sz="2000">
              <a:latin typeface="Sitka Banner" charset="0"/>
              <a:cs typeface="Sitka Banner" charset="0"/>
            </a:endParaRPr>
          </a:p>
          <a:p>
            <a:r>
              <a:rPr lang="en-US" altLang="en-GB" sz="2000">
                <a:latin typeface="Sitka Banner" charset="0"/>
                <a:cs typeface="Sitka Banner" charset="0"/>
              </a:rPr>
              <a:t>        printf("Invalid flight or seat number!\n");</a:t>
            </a:r>
            <a:endParaRPr lang="en-US" altLang="en-GB" sz="2000">
              <a:latin typeface="Sitka Banner" charset="0"/>
              <a:cs typeface="Sitka Banner" charset="0"/>
            </a:endParaRPr>
          </a:p>
          <a:p>
            <a:r>
              <a:rPr lang="en-US" altLang="en-GB" sz="2000">
                <a:latin typeface="Sitka Banner" charset="0"/>
                <a:cs typeface="Sitka Banner" charset="0"/>
              </a:rPr>
              <a:t>        return;</a:t>
            </a:r>
            <a:endParaRPr lang="en-US" altLang="en-GB" sz="2000">
              <a:latin typeface="Sitka Banner" charset="0"/>
              <a:cs typeface="Sitka Banner" charset="0"/>
            </a:endParaRPr>
          </a:p>
          <a:p>
            <a:r>
              <a:rPr lang="en-US" altLang="en-GB" sz="2000">
                <a:latin typeface="Sitka Banner" charset="0"/>
                <a:cs typeface="Sitka Banner" charset="0"/>
              </a:rPr>
              <a:t>    }</a:t>
            </a:r>
            <a:endParaRPr lang="en-US" altLang="en-GB" sz="2000">
              <a:latin typeface="Sitka Banner" charset="0"/>
              <a:cs typeface="Sitka Banner" charset="0"/>
            </a:endParaRPr>
          </a:p>
          <a:p>
            <a:endParaRPr lang="en-US" altLang="en-GB" sz="2000">
              <a:latin typeface="Sitka Banner" charset="0"/>
              <a:cs typeface="Sitka Banner" charset="0"/>
              <a:sym typeface="+mn-ea"/>
            </a:endParaRPr>
          </a:p>
        </p:txBody>
      </p:sp>
      <p:cxnSp>
        <p:nvCxnSpPr>
          <p:cNvPr id="4" name="Straight Connector 3"/>
          <p:cNvCxnSpPr/>
          <p:nvPr/>
        </p:nvCxnSpPr>
        <p:spPr>
          <a:xfrm>
            <a:off x="7429500" y="56515"/>
            <a:ext cx="0" cy="8153400"/>
          </a:xfrm>
          <a:prstGeom prst="line">
            <a:avLst/>
          </a:prstGeom>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7695565" y="116840"/>
            <a:ext cx="6588125" cy="8752840"/>
          </a:xfrm>
          <a:prstGeom prst="rect">
            <a:avLst/>
          </a:prstGeom>
          <a:noFill/>
        </p:spPr>
        <p:txBody>
          <a:bodyPr wrap="square" rtlCol="0" anchor="t">
            <a:noAutofit/>
          </a:bodyPr>
          <a:p>
            <a:r>
              <a:rPr lang="en-US" altLang="en-GB" sz="2000">
                <a:latin typeface="Sitka Banner" charset="0"/>
                <a:cs typeface="Sitka Banner" charset="0"/>
              </a:rPr>
              <a:t>// Cancel the ticket (reset reservation)</a:t>
            </a:r>
            <a:endParaRPr lang="en-US" altLang="en-GB" sz="2000">
              <a:latin typeface="Sitka Banner" charset="0"/>
              <a:cs typeface="Sitka Banner" charset="0"/>
            </a:endParaRPr>
          </a:p>
          <a:p>
            <a:r>
              <a:rPr lang="en-US" altLang="en-GB" sz="2000">
                <a:latin typeface="Sitka Banner" charset="0"/>
                <a:cs typeface="Sitka Banner" charset="0"/>
              </a:rPr>
              <a:t>    reservations[flight - 1][seat - 1].flightNumber = 0;</a:t>
            </a:r>
            <a:endParaRPr lang="en-US" altLang="en-GB" sz="2000">
              <a:latin typeface="Sitka Banner" charset="0"/>
              <a:cs typeface="Sitka Banner" charset="0"/>
            </a:endParaRPr>
          </a:p>
          <a:p>
            <a:r>
              <a:rPr lang="en-US" altLang="en-GB" sz="2000">
                <a:latin typeface="Sitka Banner" charset="0"/>
                <a:cs typeface="Sitka Banner" charset="0"/>
              </a:rPr>
              <a:t>    strcpy(reservations[flight - 1][seat - 1].passengerName, "");</a:t>
            </a:r>
            <a:endParaRPr lang="en-US" altLang="en-GB" sz="2000">
              <a:latin typeface="Sitka Banner" charset="0"/>
              <a:cs typeface="Sitka Banner" charset="0"/>
            </a:endParaRPr>
          </a:p>
          <a:p>
            <a:r>
              <a:rPr lang="en-US" altLang="en-GB" sz="2000">
                <a:latin typeface="Sitka Banner" charset="0"/>
                <a:cs typeface="Sitka Banner" charset="0"/>
              </a:rPr>
              <a:t>    reservations[flight - 1][seat - 1].seatNumber = 0;</a:t>
            </a:r>
            <a:endParaRPr lang="en-US" altLang="en-GB" sz="2000">
              <a:latin typeface="Sitka Banner" charset="0"/>
              <a:cs typeface="Sitka Banner" charset="0"/>
            </a:endParaRPr>
          </a:p>
          <a:p>
            <a:endParaRPr lang="en-US" altLang="en-GB" sz="2000">
              <a:latin typeface="Sitka Banner" charset="0"/>
              <a:cs typeface="Sitka Banner" charset="0"/>
            </a:endParaRPr>
          </a:p>
          <a:p>
            <a:r>
              <a:rPr lang="en-US" altLang="en-GB" sz="2000">
                <a:latin typeface="Sitka Banner" charset="0"/>
                <a:cs typeface="Sitka Banner" charset="0"/>
              </a:rPr>
              <a:t>    seatAvailability[flight - 1]++;</a:t>
            </a:r>
            <a:endParaRPr lang="en-US" altLang="en-GB" sz="2000">
              <a:latin typeface="Sitka Banner" charset="0"/>
              <a:cs typeface="Sitka Banner" charset="0"/>
            </a:endParaRPr>
          </a:p>
          <a:p>
            <a:endParaRPr lang="en-US" altLang="en-GB" sz="2000">
              <a:latin typeface="Sitka Banner" charset="0"/>
              <a:cs typeface="Sitka Banner" charset="0"/>
            </a:endParaRPr>
          </a:p>
          <a:p>
            <a:r>
              <a:rPr lang="en-US" altLang="en-GB" sz="2000">
                <a:latin typeface="Sitka Banner" charset="0"/>
                <a:cs typeface="Sitka Banner" charset="0"/>
              </a:rPr>
              <a:t>    printf("Ticket canceled successfully!\n");</a:t>
            </a:r>
            <a:endParaRPr lang="en-US" altLang="en-GB" sz="2000">
              <a:latin typeface="Sitka Banner" charset="0"/>
              <a:cs typeface="Sitka Banner" charset="0"/>
            </a:endParaRPr>
          </a:p>
          <a:p>
            <a:r>
              <a:rPr lang="en-US" altLang="en-GB" sz="2000">
                <a:latin typeface="Sitka Banner" charset="0"/>
                <a:cs typeface="Sitka Banner" charset="0"/>
              </a:rPr>
              <a:t>}</a:t>
            </a:r>
            <a:endParaRPr lang="en-US" altLang="en-GB" sz="2000">
              <a:latin typeface="Sitka Banner" charset="0"/>
              <a:cs typeface="Sitka Banner" charset="0"/>
            </a:endParaRPr>
          </a:p>
          <a:p>
            <a:endParaRPr lang="en-US" altLang="en-GB" sz="2000">
              <a:latin typeface="Sitka Banner" charset="0"/>
              <a:cs typeface="Sitka Banner" charset="0"/>
            </a:endParaRPr>
          </a:p>
          <a:p>
            <a:r>
              <a:rPr lang="en-US" altLang="en-GB" sz="2000">
                <a:latin typeface="Sitka Banner" charset="0"/>
                <a:cs typeface="Sitka Banner" charset="0"/>
              </a:rPr>
              <a:t>// Main Menu</a:t>
            </a:r>
            <a:endParaRPr lang="en-US" altLang="en-GB" sz="2000">
              <a:latin typeface="Sitka Banner" charset="0"/>
              <a:cs typeface="Sitka Banner" charset="0"/>
            </a:endParaRPr>
          </a:p>
          <a:p>
            <a:r>
              <a:rPr lang="en-US" altLang="en-GB" sz="2000">
                <a:latin typeface="Sitka Banner" charset="0"/>
                <a:cs typeface="Sitka Banner" charset="0"/>
              </a:rPr>
              <a:t>int main() {</a:t>
            </a:r>
            <a:endParaRPr lang="en-US" altLang="en-GB" sz="2000">
              <a:latin typeface="Sitka Banner" charset="0"/>
              <a:cs typeface="Sitka Banner" charset="0"/>
            </a:endParaRPr>
          </a:p>
          <a:p>
            <a:r>
              <a:rPr lang="en-US" altLang="en-GB" sz="2000">
                <a:latin typeface="Sitka Banner" charset="0"/>
                <a:cs typeface="Sitka Banner" charset="0"/>
              </a:rPr>
              <a:t>    int choice;</a:t>
            </a:r>
            <a:endParaRPr lang="en-US" altLang="en-GB" sz="2000">
              <a:latin typeface="Sitka Banner" charset="0"/>
              <a:cs typeface="Sitka Banner" charset="0"/>
            </a:endParaRPr>
          </a:p>
          <a:p>
            <a:r>
              <a:rPr lang="en-US" altLang="en-GB" sz="2000">
                <a:latin typeface="Sitka Banner" charset="0"/>
                <a:cs typeface="Sitka Banner" charset="0"/>
              </a:rPr>
              <a:t>    </a:t>
            </a:r>
            <a:endParaRPr lang="en-US" altLang="en-GB" sz="2000">
              <a:latin typeface="Sitka Banner" charset="0"/>
              <a:cs typeface="Sitka Banner" charset="0"/>
            </a:endParaRPr>
          </a:p>
          <a:p>
            <a:r>
              <a:rPr lang="en-US" altLang="en-GB" sz="2000">
                <a:latin typeface="Sitka Banner" charset="0"/>
                <a:cs typeface="Sitka Banner" charset="0"/>
              </a:rPr>
              <a:t>    do {</a:t>
            </a:r>
            <a:endParaRPr lang="en-US" altLang="en-GB" sz="2000">
              <a:latin typeface="Sitka Banner" charset="0"/>
              <a:cs typeface="Sitka Banner" charset="0"/>
            </a:endParaRPr>
          </a:p>
          <a:p>
            <a:r>
              <a:rPr lang="en-US" altLang="en-GB" sz="2000">
                <a:latin typeface="Sitka Banner" charset="0"/>
                <a:cs typeface="Sitka Banner" charset="0"/>
              </a:rPr>
              <a:t>        printf("\n--- Airline Reservation System ---\n");</a:t>
            </a:r>
            <a:endParaRPr lang="en-US" altLang="en-GB" sz="2000">
              <a:latin typeface="Sitka Banner" charset="0"/>
              <a:cs typeface="Sitka Banner" charset="0"/>
            </a:endParaRPr>
          </a:p>
          <a:p>
            <a:r>
              <a:rPr lang="en-US" altLang="en-GB" sz="2000">
                <a:latin typeface="Sitka Banner" charset="0"/>
                <a:cs typeface="Sitka Banner" charset="0"/>
              </a:rPr>
              <a:t>        printf("1. View Available Flights\n");</a:t>
            </a:r>
            <a:endParaRPr lang="en-US" altLang="en-GB" sz="2000">
              <a:latin typeface="Sitka Banner" charset="0"/>
              <a:cs typeface="Sitka Banner" charset="0"/>
            </a:endParaRPr>
          </a:p>
          <a:p>
            <a:r>
              <a:rPr lang="en-US" altLang="en-GB" sz="2000">
                <a:latin typeface="Sitka Banner" charset="0"/>
                <a:cs typeface="Sitka Banner" charset="0"/>
              </a:rPr>
              <a:t>        printf("2. Book a Ticket\n");</a:t>
            </a:r>
            <a:endParaRPr lang="en-US" altLang="en-GB" sz="2000">
              <a:latin typeface="Sitka Banner" charset="0"/>
              <a:cs typeface="Sitka Banner" charset="0"/>
            </a:endParaRPr>
          </a:p>
          <a:p>
            <a:r>
              <a:rPr lang="en-US" altLang="en-GB" sz="2000">
                <a:latin typeface="Sitka Banner" charset="0"/>
                <a:cs typeface="Sitka Banner" charset="0"/>
              </a:rPr>
              <a:t>        printf("3. Cancel a Ticket\n");</a:t>
            </a:r>
            <a:endParaRPr lang="en-US" altLang="en-GB" sz="2000">
              <a:latin typeface="Sitka Banner" charset="0"/>
              <a:cs typeface="Sitka Banner" charset="0"/>
            </a:endParaRPr>
          </a:p>
          <a:p>
            <a:r>
              <a:rPr lang="en-US" altLang="en-GB" sz="2000">
                <a:latin typeface="Sitka Banner" charset="0"/>
                <a:cs typeface="Sitka Banner" charset="0"/>
              </a:rPr>
              <a:t>        printf("4. Display Booked Tickets\n");</a:t>
            </a:r>
            <a:endParaRPr lang="en-US" altLang="en-GB" sz="2000">
              <a:latin typeface="Sitka Banner" charset="0"/>
              <a:cs typeface="Sitka Banner" charset="0"/>
            </a:endParaRPr>
          </a:p>
          <a:p>
            <a:r>
              <a:rPr lang="en-US" altLang="en-GB" sz="2000">
                <a:latin typeface="Sitka Banner" charset="0"/>
                <a:cs typeface="Sitka Banner" charset="0"/>
              </a:rPr>
              <a:t>        printf("5. Exit\n");</a:t>
            </a:r>
            <a:endParaRPr lang="en-US" altLang="en-GB" sz="2000">
              <a:latin typeface="Sitka Banner" charset="0"/>
              <a:cs typeface="Sitka Banner" charset="0"/>
            </a:endParaRPr>
          </a:p>
          <a:p>
            <a:r>
              <a:rPr lang="en-US" altLang="en-GB" sz="2000">
                <a:latin typeface="Sitka Banner" charset="0"/>
                <a:cs typeface="Sitka Banner" charset="0"/>
              </a:rPr>
              <a:t>        printf("Enter your choice: ");</a:t>
            </a:r>
            <a:endParaRPr lang="en-US" altLang="en-GB" sz="2000">
              <a:latin typeface="Sitka Banner" charset="0"/>
              <a:cs typeface="Sitka Banner" charset="0"/>
            </a:endParaRPr>
          </a:p>
          <a:p>
            <a:r>
              <a:rPr lang="en-US" altLang="en-GB" sz="2000">
                <a:latin typeface="Sitka Banner" charset="0"/>
                <a:cs typeface="Sitka Banner" charset="0"/>
              </a:rPr>
              <a:t>        scanf("%d", &amp;choice);</a:t>
            </a:r>
            <a:endParaRPr lang="en-US" altLang="en-GB" sz="2000">
              <a:latin typeface="Sitka Banner" charset="0"/>
              <a:cs typeface="Sitka Banner" charset="0"/>
            </a:endParaRPr>
          </a:p>
          <a:p>
            <a:endParaRPr lang="en-US" altLang="en-GB" sz="2000">
              <a:latin typeface="Sitka Banner" charset="0"/>
              <a:cs typeface="Sitka Banner" charset="0"/>
            </a:endParaRPr>
          </a:p>
          <a:p>
            <a:r>
              <a:rPr lang="en-US" altLang="en-GB" sz="2000">
                <a:latin typeface="Sitka Banner" charset="0"/>
                <a:cs typeface="Sitka Banner" charset="0"/>
              </a:rPr>
              <a:t>        </a:t>
            </a:r>
            <a:endParaRPr lang="en-GB" altLang="en-US" sz="2000">
              <a:latin typeface="Sitka Banner" charset="0"/>
              <a:cs typeface="Sitka Banner" charset="0"/>
            </a:endParaRPr>
          </a:p>
        </p:txBody>
      </p:sp>
      <p:sp>
        <p:nvSpPr>
          <p:cNvPr id="43" name="Right Triangle 42"/>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36270" y="1553845"/>
            <a:ext cx="10336530" cy="4298950"/>
          </a:xfrm>
          <a:prstGeom prst="rect">
            <a:avLst/>
          </a:prstGeom>
          <a:noFill/>
        </p:spPr>
        <p:txBody>
          <a:bodyPr wrap="square" rtlCol="0" anchor="t">
            <a:noAutofit/>
          </a:bodyPr>
          <a:p>
            <a:r>
              <a:rPr lang="en-US" altLang="en-GB" sz="3200">
                <a:latin typeface="Sitka Banner" charset="0"/>
                <a:cs typeface="Sitka Banner" charset="0"/>
                <a:sym typeface="+mn-ea"/>
              </a:rPr>
              <a:t>switch (choice) {</a:t>
            </a:r>
            <a:endParaRPr lang="en-US" altLang="en-GB" sz="3200">
              <a:latin typeface="Sitka Banner" charset="0"/>
              <a:cs typeface="Sitka Banner" charset="0"/>
            </a:endParaRPr>
          </a:p>
          <a:p>
            <a:r>
              <a:rPr lang="en-US" altLang="en-GB" sz="3200">
                <a:latin typeface="Sitka Banner" charset="0"/>
                <a:cs typeface="Sitka Banner" charset="0"/>
                <a:sym typeface="+mn-ea"/>
              </a:rPr>
              <a:t>            case 1: displayFlights(); break;</a:t>
            </a:r>
            <a:endParaRPr lang="en-US" altLang="en-GB" sz="3200">
              <a:latin typeface="Sitka Banner" charset="0"/>
              <a:cs typeface="Sitka Banner" charset="0"/>
            </a:endParaRPr>
          </a:p>
          <a:p>
            <a:r>
              <a:rPr lang="en-US" altLang="en-GB" sz="3200">
                <a:latin typeface="Sitka Banner" charset="0"/>
                <a:cs typeface="Sitka Banner" charset="0"/>
                <a:sym typeface="+mn-ea"/>
              </a:rPr>
              <a:t>            case 2: bookTicket(); break;</a:t>
            </a:r>
            <a:endParaRPr lang="en-US" altLang="en-GB" sz="3200">
              <a:latin typeface="Sitka Banner" charset="0"/>
              <a:cs typeface="Sitka Banner" charset="0"/>
            </a:endParaRPr>
          </a:p>
          <a:p>
            <a:r>
              <a:rPr lang="en-US" altLang="en-GB" sz="3200">
                <a:latin typeface="Sitka Banner" charset="0"/>
                <a:cs typeface="Sitka Banner" charset="0"/>
                <a:sym typeface="+mn-ea"/>
              </a:rPr>
              <a:t>            case 3: cancelTicket(); break;</a:t>
            </a:r>
            <a:endParaRPr lang="en-US" altLang="en-GB" sz="3200">
              <a:latin typeface="Sitka Banner" charset="0"/>
              <a:cs typeface="Sitka Banner" charset="0"/>
            </a:endParaRPr>
          </a:p>
          <a:p>
            <a:r>
              <a:rPr lang="en-US" altLang="en-GB" sz="3200">
                <a:latin typeface="Sitka Banner" charset="0"/>
                <a:cs typeface="Sitka Banner" charset="0"/>
                <a:sym typeface="+mn-ea"/>
              </a:rPr>
              <a:t>            case 4: displayBookedTickets(); break;</a:t>
            </a:r>
            <a:endParaRPr lang="en-US" altLang="en-GB" sz="3200">
              <a:latin typeface="Sitka Banner" charset="0"/>
              <a:cs typeface="Sitka Banner" charset="0"/>
            </a:endParaRPr>
          </a:p>
          <a:p>
            <a:r>
              <a:rPr lang="en-US" altLang="en-GB" sz="3200">
                <a:latin typeface="Sitka Banner" charset="0"/>
                <a:cs typeface="Sitka Banner" charset="0"/>
                <a:sym typeface="+mn-ea"/>
              </a:rPr>
              <a:t>            case 5: printf("Exiting... Thank you!\n"); break;</a:t>
            </a:r>
            <a:endParaRPr lang="en-US" altLang="en-GB" sz="3200">
              <a:latin typeface="Sitka Banner" charset="0"/>
              <a:cs typeface="Sitka Banner" charset="0"/>
            </a:endParaRPr>
          </a:p>
          <a:p>
            <a:r>
              <a:rPr lang="en-US" altLang="en-GB" sz="3200">
                <a:latin typeface="Sitka Banner" charset="0"/>
                <a:cs typeface="Sitka Banner" charset="0"/>
                <a:sym typeface="+mn-ea"/>
              </a:rPr>
              <a:t>            default: printf("Invalid choice! Try again.\n");</a:t>
            </a:r>
            <a:endParaRPr lang="en-US" altLang="en-GB" sz="3200">
              <a:latin typeface="Sitka Banner" charset="0"/>
              <a:cs typeface="Sitka Banner" charset="0"/>
            </a:endParaRPr>
          </a:p>
          <a:p>
            <a:r>
              <a:rPr lang="en-US" altLang="en-GB" sz="3200">
                <a:latin typeface="Sitka Banner" charset="0"/>
                <a:cs typeface="Sitka Banner" charset="0"/>
                <a:sym typeface="+mn-ea"/>
              </a:rPr>
              <a:t>        }</a:t>
            </a:r>
            <a:endParaRPr lang="en-US" altLang="en-GB" sz="3200">
              <a:latin typeface="Sitka Banner" charset="0"/>
              <a:cs typeface="Sitka Banner" charset="0"/>
            </a:endParaRPr>
          </a:p>
          <a:p>
            <a:r>
              <a:rPr lang="en-US" altLang="en-GB" sz="3200">
                <a:latin typeface="Sitka Banner" charset="0"/>
                <a:cs typeface="Sitka Banner" charset="0"/>
                <a:sym typeface="+mn-ea"/>
              </a:rPr>
              <a:t>    } while (choice != 5);</a:t>
            </a:r>
            <a:endParaRPr lang="en-US" altLang="en-GB" sz="3200">
              <a:latin typeface="Sitka Banner" charset="0"/>
              <a:cs typeface="Sitka Banner" charset="0"/>
            </a:endParaRPr>
          </a:p>
          <a:p>
            <a:r>
              <a:rPr lang="en-US" altLang="en-GB" sz="3200">
                <a:latin typeface="Sitka Banner" charset="0"/>
                <a:cs typeface="Sitka Banner" charset="0"/>
                <a:sym typeface="+mn-ea"/>
              </a:rPr>
              <a:t>    return 0;</a:t>
            </a:r>
            <a:endParaRPr lang="en-US" altLang="en-GB" sz="3200">
              <a:latin typeface="Sitka Banner" charset="0"/>
              <a:cs typeface="Sitka Banner" charset="0"/>
            </a:endParaRPr>
          </a:p>
          <a:p>
            <a:r>
              <a:rPr lang="en-US" altLang="en-GB" sz="3200">
                <a:latin typeface="Sitka Banner" charset="0"/>
                <a:cs typeface="Sitka Banner" charset="0"/>
                <a:sym typeface="+mn-ea"/>
              </a:rPr>
              <a:t>}</a:t>
            </a:r>
            <a:endParaRPr lang="en-US" altLang="en-GB" sz="3200">
              <a:latin typeface="Sitka Banner" charset="0"/>
              <a:cs typeface="Sitka Banner" charset="0"/>
              <a:sym typeface="+mn-ea"/>
            </a:endParaRPr>
          </a:p>
        </p:txBody>
      </p:sp>
      <p:pic>
        <p:nvPicPr>
          <p:cNvPr id="30" name="Picture 2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552825" cy="1416050"/>
          </a:xfrm>
          <a:prstGeom prst="rect">
            <a:avLst/>
          </a:prstGeom>
        </p:spPr>
      </p:pic>
      <p:sp>
        <p:nvSpPr>
          <p:cNvPr id="43" name="Right Triangle 42"/>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1520" y="329565"/>
            <a:ext cx="13167360" cy="1371600"/>
          </a:xfrm>
        </p:spPr>
        <p:txBody>
          <a:bodyPr/>
          <a:p>
            <a:r>
              <a:rPr lang="en-US" altLang="en-GB" sz="6600" b="1">
                <a:latin typeface="Sitka Banner" charset="0"/>
                <a:cs typeface="Sitka Banner" charset="0"/>
              </a:rPr>
              <a:t>Output</a:t>
            </a:r>
            <a:endParaRPr lang="en-US" altLang="en-GB" sz="6600" b="1">
              <a:latin typeface="Sitka Banner" charset="0"/>
              <a:cs typeface="Sitka Banner" charset="0"/>
            </a:endParaRPr>
          </a:p>
        </p:txBody>
      </p:sp>
      <p:sp>
        <p:nvSpPr>
          <p:cNvPr id="3" name="Text Box 2"/>
          <p:cNvSpPr txBox="1"/>
          <p:nvPr/>
        </p:nvSpPr>
        <p:spPr>
          <a:xfrm>
            <a:off x="370205" y="1758950"/>
            <a:ext cx="4568190" cy="722630"/>
          </a:xfrm>
          <a:prstGeom prst="rect">
            <a:avLst/>
          </a:prstGeom>
        </p:spPr>
        <p:txBody>
          <a:bodyPr>
            <a:noAutofit/>
          </a:bodyPr>
          <a:p>
            <a:pPr marL="0" indent="0" algn="l" defTabSz="266700">
              <a:spcBef>
                <a:spcPct val="0"/>
              </a:spcBef>
              <a:spcAft>
                <a:spcPct val="0"/>
              </a:spcAft>
            </a:pPr>
            <a:endParaRPr lang="en-IN" altLang="en-US" sz="3600">
              <a:solidFill>
                <a:srgbClr val="000000"/>
              </a:solidFill>
              <a:latin typeface="Sitka Banner" charset="0"/>
              <a:ea typeface="Sitka Small Semibold"/>
              <a:cs typeface="Sitka Banner" charset="0"/>
            </a:endParaRPr>
          </a:p>
        </p:txBody>
      </p:sp>
      <p:sp>
        <p:nvSpPr>
          <p:cNvPr id="4" name="Text Box 3"/>
          <p:cNvSpPr txBox="1"/>
          <p:nvPr/>
        </p:nvSpPr>
        <p:spPr>
          <a:xfrm>
            <a:off x="370205" y="897255"/>
            <a:ext cx="4116705" cy="899160"/>
          </a:xfrm>
          <a:prstGeom prst="rect">
            <a:avLst/>
          </a:prstGeom>
        </p:spPr>
        <p:txBody>
          <a:bodyPr wrap="square">
            <a:noAutofit/>
          </a:bodyPr>
          <a:p>
            <a:pPr marL="0" indent="0" algn="l" defTabSz="266700">
              <a:spcBef>
                <a:spcPct val="0"/>
              </a:spcBef>
              <a:spcAft>
                <a:spcPct val="0"/>
              </a:spcAft>
            </a:pPr>
            <a:r>
              <a:rPr lang="en-US" altLang="zh-CN" sz="3600">
                <a:latin typeface="Calibri" panose="020F0502020204030204"/>
                <a:ea typeface="等线"/>
              </a:rPr>
              <a:t> </a:t>
            </a:r>
            <a:endParaRPr lang="en-US" altLang="zh-CN" sz="3600">
              <a:latin typeface="Calibri" panose="020F0502020204030204"/>
              <a:ea typeface="等线"/>
            </a:endParaRPr>
          </a:p>
          <a:p>
            <a:pPr algn="l" defTabSz="266700"/>
            <a:r>
              <a:rPr lang="en-IN" altLang="en-US" sz="3600">
                <a:latin typeface="Sitka Banner"/>
                <a:ea typeface="等线"/>
              </a:rPr>
              <a:t>  Main</a:t>
            </a:r>
            <a:r>
              <a:rPr lang="en-US" altLang="zh-CN" sz="3600">
                <a:latin typeface="Sitka Banner"/>
                <a:ea typeface="等线"/>
              </a:rPr>
              <a:t> Menu</a:t>
            </a:r>
            <a:r>
              <a:rPr lang="en-US" altLang="zh-CN" sz="3600" b="1">
                <a:latin typeface="Sitka Banner"/>
                <a:ea typeface="等线"/>
              </a:rPr>
              <a:t>:</a:t>
            </a:r>
            <a:endParaRPr lang="en-US" altLang="zh-CN" sz="3600" b="1">
              <a:latin typeface="Sitka Banner"/>
              <a:ea typeface="等线"/>
            </a:endParaRPr>
          </a:p>
        </p:txBody>
      </p:sp>
      <p:sp>
        <p:nvSpPr>
          <p:cNvPr id="5" name="Text Box 4"/>
          <p:cNvSpPr txBox="1"/>
          <p:nvPr/>
        </p:nvSpPr>
        <p:spPr>
          <a:xfrm>
            <a:off x="7315200" y="1862455"/>
            <a:ext cx="8195310" cy="1765935"/>
          </a:xfrm>
          <a:prstGeom prst="rect">
            <a:avLst/>
          </a:prstGeom>
        </p:spPr>
        <p:txBody>
          <a:bodyPr wrap="square">
            <a:noAutofit/>
          </a:bodyPr>
          <a:p>
            <a:pPr marL="0" indent="0" algn="l" defTabSz="266700">
              <a:spcBef>
                <a:spcPct val="0"/>
              </a:spcBef>
              <a:spcAft>
                <a:spcPct val="0"/>
              </a:spcAft>
            </a:pPr>
            <a:r>
              <a:rPr lang="en-IN" altLang="en-US" sz="3600">
                <a:latin typeface="Sitka Banner"/>
                <a:ea typeface="SimSun" panose="02010600030101010101" pitchFamily="2" charset="-122"/>
              </a:rPr>
              <a:t>   </a:t>
            </a:r>
            <a:endParaRPr lang="en-US" altLang="zh-CN" sz="3600">
              <a:latin typeface="Sitka Banner"/>
              <a:ea typeface="SimSun" panose="02010600030101010101" pitchFamily="2" charset="-122"/>
            </a:endParaRPr>
          </a:p>
          <a:p>
            <a:pPr marL="0" indent="0" algn="l" defTabSz="266700">
              <a:spcBef>
                <a:spcPct val="0"/>
              </a:spcBef>
              <a:spcAft>
                <a:spcPct val="0"/>
              </a:spcAft>
            </a:pPr>
            <a:endParaRPr lang="en-US" altLang="zh-CN" sz="3600">
              <a:latin typeface="Sitka Banner"/>
              <a:ea typeface="SimSun" panose="02010600030101010101" pitchFamily="2" charset="-122"/>
            </a:endParaRPr>
          </a:p>
        </p:txBody>
      </p:sp>
      <p:sp>
        <p:nvSpPr>
          <p:cNvPr id="43" name="Right Triangle 42"/>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pic>
        <p:nvPicPr>
          <p:cNvPr id="30" name="Picture 2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552825" cy="1416050"/>
          </a:xfrm>
          <a:prstGeom prst="rect">
            <a:avLst/>
          </a:prstGeom>
        </p:spPr>
      </p:pic>
      <p:sp>
        <p:nvSpPr>
          <p:cNvPr id="6" name="Text Box 5"/>
          <p:cNvSpPr txBox="1"/>
          <p:nvPr/>
        </p:nvSpPr>
        <p:spPr>
          <a:xfrm>
            <a:off x="5988685" y="3628390"/>
            <a:ext cx="6263640" cy="848360"/>
          </a:xfrm>
          <a:prstGeom prst="rect">
            <a:avLst/>
          </a:prstGeom>
        </p:spPr>
        <p:txBody>
          <a:bodyPr>
            <a:noAutofit/>
          </a:bodyPr>
          <a:p>
            <a:pPr marL="0" indent="0" algn="l" defTabSz="266700">
              <a:spcBef>
                <a:spcPct val="0"/>
              </a:spcBef>
              <a:spcAft>
                <a:spcPct val="0"/>
              </a:spcAft>
            </a:pPr>
            <a:r>
              <a:rPr lang="en-IN" altLang="en-US" sz="3600">
                <a:latin typeface="Sitka Banner"/>
                <a:ea typeface="SimSun" panose="02010600030101010101" pitchFamily="2" charset="-122"/>
              </a:rPr>
              <a:t>   </a:t>
            </a:r>
            <a:endParaRPr lang="en-IN" altLang="en-US" sz="3600">
              <a:latin typeface="Sitka Banner"/>
              <a:ea typeface="SimSun" panose="02010600030101010101" pitchFamily="2" charset="-122"/>
            </a:endParaRPr>
          </a:p>
          <a:p>
            <a:pPr marL="0" indent="0" algn="l" defTabSz="266700">
              <a:spcBef>
                <a:spcPct val="0"/>
              </a:spcBef>
              <a:spcAft>
                <a:spcPct val="0"/>
              </a:spcAft>
            </a:pPr>
            <a:r>
              <a:rPr lang="en-IN" altLang="en-US" sz="3600">
                <a:latin typeface="Sitka Banner"/>
                <a:ea typeface="SimSun" panose="02010600030101010101" pitchFamily="2" charset="-122"/>
              </a:rPr>
              <a:t>    </a:t>
            </a:r>
            <a:endParaRPr lang="en-IN" altLang="en-US" sz="3600">
              <a:latin typeface="Sitka Banner"/>
              <a:ea typeface="SimSun" panose="02010600030101010101" pitchFamily="2" charset="-122"/>
            </a:endParaRPr>
          </a:p>
          <a:p>
            <a:pPr marL="0" indent="0" algn="l" defTabSz="266700">
              <a:spcBef>
                <a:spcPct val="0"/>
              </a:spcBef>
              <a:spcAft>
                <a:spcPct val="0"/>
              </a:spcAft>
            </a:pPr>
            <a:endParaRPr lang="en-US" altLang="zh-CN" sz="3600" b="1">
              <a:latin typeface="Sitka Banner"/>
              <a:ea typeface="SimSun" panose="02010600030101010101" pitchFamily="2" charset="-122"/>
            </a:endParaRPr>
          </a:p>
        </p:txBody>
      </p:sp>
      <p:pic>
        <p:nvPicPr>
          <p:cNvPr id="19" name="Picture 18" descr="Screenshot 2025-04-09 233519"/>
          <p:cNvPicPr>
            <a:picLocks noChangeAspect="1"/>
          </p:cNvPicPr>
          <p:nvPr/>
        </p:nvPicPr>
        <p:blipFill>
          <a:blip r:embed="rId3"/>
          <a:stretch>
            <a:fillRect/>
          </a:stretch>
        </p:blipFill>
        <p:spPr>
          <a:xfrm>
            <a:off x="523240" y="2099945"/>
            <a:ext cx="5708650" cy="2377440"/>
          </a:xfrm>
          <a:prstGeom prst="rect">
            <a:avLst/>
          </a:prstGeom>
        </p:spPr>
      </p:pic>
      <p:pic>
        <p:nvPicPr>
          <p:cNvPr id="31" name="Picture 30" descr="Screenshot 2025-04-09 233715"/>
          <p:cNvPicPr>
            <a:picLocks noChangeAspect="1"/>
          </p:cNvPicPr>
          <p:nvPr/>
        </p:nvPicPr>
        <p:blipFill>
          <a:blip r:embed="rId4"/>
          <a:stretch>
            <a:fillRect/>
          </a:stretch>
        </p:blipFill>
        <p:spPr>
          <a:xfrm>
            <a:off x="7613650" y="2099945"/>
            <a:ext cx="5691505" cy="2367915"/>
          </a:xfrm>
          <a:prstGeom prst="rect">
            <a:avLst/>
          </a:prstGeom>
        </p:spPr>
      </p:pic>
      <p:pic>
        <p:nvPicPr>
          <p:cNvPr id="32" name="Picture 31" descr="Screenshot 2025-04-09 233657"/>
          <p:cNvPicPr>
            <a:picLocks noChangeAspect="1"/>
          </p:cNvPicPr>
          <p:nvPr/>
        </p:nvPicPr>
        <p:blipFill>
          <a:blip r:embed="rId5"/>
          <a:stretch>
            <a:fillRect/>
          </a:stretch>
        </p:blipFill>
        <p:spPr>
          <a:xfrm>
            <a:off x="455930" y="5699125"/>
            <a:ext cx="5696585" cy="2190750"/>
          </a:xfrm>
          <a:prstGeom prst="rect">
            <a:avLst/>
          </a:prstGeom>
        </p:spPr>
      </p:pic>
      <p:sp>
        <p:nvSpPr>
          <p:cNvPr id="34" name="Text Box 33"/>
          <p:cNvSpPr txBox="1"/>
          <p:nvPr/>
        </p:nvSpPr>
        <p:spPr>
          <a:xfrm>
            <a:off x="641350" y="4876165"/>
            <a:ext cx="5318760" cy="841375"/>
          </a:xfrm>
          <a:prstGeom prst="rect">
            <a:avLst/>
          </a:prstGeom>
          <a:noFill/>
        </p:spPr>
        <p:txBody>
          <a:bodyPr wrap="square" rtlCol="0">
            <a:noAutofit/>
          </a:bodyPr>
          <a:p>
            <a:r>
              <a:rPr lang="en-US" altLang="en-GB" sz="3600">
                <a:latin typeface="Sitka Banner" charset="0"/>
                <a:cs typeface="Sitka Banner" charset="0"/>
                <a:sym typeface="+mn-ea"/>
              </a:rPr>
              <a:t>View Available Flights</a:t>
            </a:r>
            <a:r>
              <a:rPr lang="en-IN" altLang="en-US" sz="3600">
                <a:latin typeface="Sitka Banner" charset="0"/>
                <a:cs typeface="Sitka Banner" charset="0"/>
                <a:sym typeface="+mn-ea"/>
              </a:rPr>
              <a:t>:</a:t>
            </a:r>
            <a:endParaRPr lang="en-IN" altLang="en-US" sz="3600">
              <a:latin typeface="Sitka Banner" charset="0"/>
              <a:cs typeface="Sitka Banner" charset="0"/>
              <a:sym typeface="+mn-ea"/>
            </a:endParaRPr>
          </a:p>
        </p:txBody>
      </p:sp>
      <p:sp>
        <p:nvSpPr>
          <p:cNvPr id="35" name="Text Box 34"/>
          <p:cNvSpPr txBox="1"/>
          <p:nvPr/>
        </p:nvSpPr>
        <p:spPr>
          <a:xfrm>
            <a:off x="7949565" y="1372235"/>
            <a:ext cx="4302760" cy="3105150"/>
          </a:xfrm>
          <a:prstGeom prst="rect">
            <a:avLst/>
          </a:prstGeom>
          <a:noFill/>
        </p:spPr>
        <p:txBody>
          <a:bodyPr wrap="square" rtlCol="0" anchor="t">
            <a:noAutofit/>
          </a:bodyPr>
          <a:p>
            <a:r>
              <a:rPr lang="en-US" altLang="en-GB" sz="3600">
                <a:latin typeface="Sitka Banner" charset="0"/>
                <a:cs typeface="Sitka Banner" charset="0"/>
              </a:rPr>
              <a:t> Book a Ticket</a:t>
            </a:r>
            <a:r>
              <a:rPr lang="en-IN" altLang="en-US" sz="3600">
                <a:latin typeface="Sitka Banner" charset="0"/>
                <a:cs typeface="Sitka Banner" charset="0"/>
              </a:rPr>
              <a:t>:</a:t>
            </a:r>
            <a:endParaRPr lang="en-IN" altLang="en-US" sz="3600">
              <a:latin typeface="Sitka Banner" charset="0"/>
              <a:cs typeface="Sitka Banner"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Picture 2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14935" y="-99060"/>
            <a:ext cx="3552825" cy="1416050"/>
          </a:xfrm>
          <a:prstGeom prst="rect">
            <a:avLst/>
          </a:prstGeom>
        </p:spPr>
      </p:pic>
      <p:sp>
        <p:nvSpPr>
          <p:cNvPr id="43" name="Right Triangle 42"/>
          <p:cNvSpPr/>
          <p:nvPr/>
        </p:nvSpPr>
        <p:spPr>
          <a:xfrm rot="10800000" flipV="1">
            <a:off x="12570460" y="6813550"/>
            <a:ext cx="2059940" cy="141605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p:txBody>
      </p:sp>
      <p:sp>
        <p:nvSpPr>
          <p:cNvPr id="3" name="Text Box 2"/>
          <p:cNvSpPr txBox="1"/>
          <p:nvPr/>
        </p:nvSpPr>
        <p:spPr>
          <a:xfrm>
            <a:off x="226060" y="1014730"/>
            <a:ext cx="5347335" cy="1024890"/>
          </a:xfrm>
          <a:prstGeom prst="rect">
            <a:avLst/>
          </a:prstGeom>
        </p:spPr>
        <p:txBody>
          <a:bodyPr>
            <a:noAutofit/>
          </a:bodyPr>
          <a:p>
            <a:pPr marL="0" indent="0" algn="l" defTabSz="266700">
              <a:spcBef>
                <a:spcPct val="0"/>
              </a:spcBef>
              <a:spcAft>
                <a:spcPct val="0"/>
              </a:spcAft>
            </a:pPr>
            <a:endParaRPr lang="en-US" altLang="zh-CN" sz="3600" b="1">
              <a:latin typeface="Sitka Banner"/>
              <a:ea typeface="SimSun" panose="02010600030101010101" pitchFamily="2" charset="-122"/>
            </a:endParaRPr>
          </a:p>
          <a:p>
            <a:pPr marL="0" indent="0" algn="l" defTabSz="266700">
              <a:spcBef>
                <a:spcPct val="0"/>
              </a:spcBef>
              <a:spcAft>
                <a:spcPct val="0"/>
              </a:spcAft>
            </a:pPr>
            <a:r>
              <a:rPr lang="en-IN" altLang="en-US" sz="3600" b="1">
                <a:latin typeface="Sitka Banner"/>
                <a:ea typeface="SimSun" panose="02010600030101010101" pitchFamily="2" charset="-122"/>
              </a:rPr>
              <a:t>Display Booked Tickets</a:t>
            </a:r>
            <a:r>
              <a:rPr lang="en-US" altLang="zh-CN" sz="3600" b="1">
                <a:latin typeface="Sitka Banner"/>
                <a:ea typeface="SimSun" panose="02010600030101010101" pitchFamily="2" charset="-122"/>
              </a:rPr>
              <a:t>:</a:t>
            </a:r>
            <a:endParaRPr lang="en-US" altLang="zh-CN" sz="3600" b="1">
              <a:latin typeface="Sitka Banner"/>
              <a:ea typeface="SimSun" panose="02010600030101010101" pitchFamily="2" charset="-122"/>
            </a:endParaRPr>
          </a:p>
        </p:txBody>
      </p:sp>
      <p:pic>
        <p:nvPicPr>
          <p:cNvPr id="29" name="Picture 28" descr="Screenshot 2025-04-09 233752"/>
          <p:cNvPicPr>
            <a:picLocks noChangeAspect="1"/>
          </p:cNvPicPr>
          <p:nvPr/>
        </p:nvPicPr>
        <p:blipFill>
          <a:blip r:embed="rId3"/>
          <a:stretch>
            <a:fillRect/>
          </a:stretch>
        </p:blipFill>
        <p:spPr>
          <a:xfrm>
            <a:off x="4768850" y="5551805"/>
            <a:ext cx="5340985" cy="2402840"/>
          </a:xfrm>
          <a:prstGeom prst="rect">
            <a:avLst/>
          </a:prstGeom>
        </p:spPr>
      </p:pic>
      <p:pic>
        <p:nvPicPr>
          <p:cNvPr id="2" name="Picture 1" descr="Screenshot 2025-04-09 233745"/>
          <p:cNvPicPr>
            <a:picLocks noChangeAspect="1"/>
          </p:cNvPicPr>
          <p:nvPr/>
        </p:nvPicPr>
        <p:blipFill>
          <a:blip r:embed="rId4"/>
          <a:stretch>
            <a:fillRect/>
          </a:stretch>
        </p:blipFill>
        <p:spPr>
          <a:xfrm>
            <a:off x="353695" y="2167255"/>
            <a:ext cx="5219065" cy="2862580"/>
          </a:xfrm>
          <a:prstGeom prst="rect">
            <a:avLst/>
          </a:prstGeom>
        </p:spPr>
      </p:pic>
      <p:pic>
        <p:nvPicPr>
          <p:cNvPr id="5" name="Picture 4" descr="Screenshot 2025-04-09 233729"/>
          <p:cNvPicPr>
            <a:picLocks noChangeAspect="1"/>
          </p:cNvPicPr>
          <p:nvPr/>
        </p:nvPicPr>
        <p:blipFill>
          <a:blip r:embed="rId5"/>
          <a:stretch>
            <a:fillRect/>
          </a:stretch>
        </p:blipFill>
        <p:spPr>
          <a:xfrm>
            <a:off x="8309610" y="2166620"/>
            <a:ext cx="5291455" cy="2732405"/>
          </a:xfrm>
          <a:prstGeom prst="rect">
            <a:avLst/>
          </a:prstGeom>
        </p:spPr>
      </p:pic>
      <p:sp>
        <p:nvSpPr>
          <p:cNvPr id="6" name="Text Box 5"/>
          <p:cNvSpPr txBox="1"/>
          <p:nvPr/>
        </p:nvSpPr>
        <p:spPr>
          <a:xfrm>
            <a:off x="6422390" y="4841240"/>
            <a:ext cx="6148070" cy="645160"/>
          </a:xfrm>
          <a:prstGeom prst="rect">
            <a:avLst/>
          </a:prstGeom>
          <a:noFill/>
        </p:spPr>
        <p:txBody>
          <a:bodyPr wrap="square" rtlCol="0" anchor="t">
            <a:spAutoFit/>
          </a:bodyPr>
          <a:p>
            <a:pPr marL="0" indent="0" algn="l" defTabSz="266700">
              <a:spcBef>
                <a:spcPct val="0"/>
              </a:spcBef>
              <a:spcAft>
                <a:spcPct val="0"/>
              </a:spcAft>
            </a:pPr>
            <a:r>
              <a:rPr lang="en-IN" altLang="en-US" sz="3600" b="1">
                <a:latin typeface="Sitka Banner"/>
                <a:ea typeface="SimSun" panose="02010600030101010101" pitchFamily="2" charset="-122"/>
                <a:sym typeface="+mn-ea"/>
              </a:rPr>
              <a:t>  Exit</a:t>
            </a:r>
            <a:r>
              <a:rPr lang="en-US" altLang="zh-CN" sz="3600" b="1">
                <a:latin typeface="Sitka Banner"/>
                <a:ea typeface="SimSun" panose="02010600030101010101" pitchFamily="2" charset="-122"/>
                <a:sym typeface="+mn-ea"/>
              </a:rPr>
              <a:t>:</a:t>
            </a:r>
            <a:endParaRPr lang="en-US" altLang="zh-CN" sz="3600" b="1">
              <a:latin typeface="Sitka Banner"/>
              <a:ea typeface="SimSun" panose="02010600030101010101" pitchFamily="2" charset="-122"/>
              <a:sym typeface="+mn-ea"/>
            </a:endParaRPr>
          </a:p>
        </p:txBody>
      </p:sp>
      <p:sp>
        <p:nvSpPr>
          <p:cNvPr id="7" name="Text Box 6"/>
          <p:cNvSpPr txBox="1"/>
          <p:nvPr/>
        </p:nvSpPr>
        <p:spPr>
          <a:xfrm>
            <a:off x="8308975" y="1397000"/>
            <a:ext cx="7315200" cy="565150"/>
          </a:xfrm>
          <a:prstGeom prst="rect">
            <a:avLst/>
          </a:prstGeom>
          <a:noFill/>
        </p:spPr>
        <p:txBody>
          <a:bodyPr wrap="square" rtlCol="0" anchor="t">
            <a:noAutofit/>
          </a:bodyPr>
          <a:p>
            <a:r>
              <a:rPr lang="en-US" altLang="en-GB" sz="3600" b="1">
                <a:latin typeface="Sitka Banner" charset="0"/>
                <a:cs typeface="Sitka Banner" charset="0"/>
              </a:rPr>
              <a:t>Cancel a Ticket</a:t>
            </a:r>
            <a:r>
              <a:rPr lang="en-IN" altLang="en-US" sz="3600" b="1">
                <a:latin typeface="Sitka Banner" charset="0"/>
                <a:cs typeface="Sitka Banner" charset="0"/>
              </a:rPr>
              <a:t>:</a:t>
            </a:r>
            <a:endParaRPr lang="en-IN" altLang="en-US" sz="3600" b="1">
              <a:latin typeface="Sitka Banner" charset="0"/>
              <a:cs typeface="Sitka Banner" charset="0"/>
            </a:endParaRPr>
          </a:p>
        </p:txBody>
      </p:sp>
      <p:graphicFrame>
        <p:nvGraphicFramePr>
          <p:cNvPr id="48" name="Object 47"/>
          <p:cNvGraphicFramePr>
            <a:graphicFrameLocks noChangeAspect="1"/>
          </p:cNvGraphicFramePr>
          <p:nvPr/>
        </p:nvGraphicFramePr>
        <p:xfrm>
          <a:off x="1667510" y="5314315"/>
          <a:ext cx="2464435" cy="2348865"/>
        </p:xfrm>
        <a:graphic>
          <a:graphicData uri="http://schemas.openxmlformats.org/presentationml/2006/ole">
            <mc:AlternateContent xmlns:mc="http://schemas.openxmlformats.org/markup-compatibility/2006">
              <mc:Choice xmlns:v="urn:schemas-microsoft-com:vml" Requires="v">
                <p:oleObj spid="_x0000_s10" name="CorelDRAW" r:id="rId6" imgW="2169795" imgH="2163445" progId="">
                  <p:embed/>
                </p:oleObj>
              </mc:Choice>
              <mc:Fallback>
                <p:oleObj name="CorelDRAW" r:id="rId6" imgW="2169795" imgH="2163445" progId="">
                  <p:embed/>
                  <p:pic>
                    <p:nvPicPr>
                      <p:cNvPr id="0" name="Picture 39"/>
                      <p:cNvPicPr>
                        <a:picLocks noChangeAspect="1" noChangeArrowheads="1"/>
                      </p:cNvPicPr>
                      <p:nvPr/>
                    </p:nvPicPr>
                    <p:blipFill>
                      <a:blip r:embed="rId7">
                        <a:lum bright="76000"/>
                        <a:extLst>
                          <a:ext uri="{28A0092B-C50C-407E-A947-70E740481C1C}">
                            <a14:useLocalDpi xmlns:a14="http://schemas.microsoft.com/office/drawing/2010/main" val="0"/>
                          </a:ext>
                        </a:extLst>
                      </a:blip>
                      <a:srcRect/>
                      <a:stretch>
                        <a:fillRect/>
                      </a:stretch>
                    </p:blipFill>
                    <p:spPr bwMode="auto">
                      <a:xfrm>
                        <a:off x="1667510" y="5314315"/>
                        <a:ext cx="2464435" cy="23488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TABLE_ENDDRAG_ORIGIN_RECT" val="990*56"/>
  <p:tag name="TABLE_ENDDRAG_RECT" val="80*351*990*5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TABLE_ENDDRAG_ORIGIN_RECT" val="990*72"/>
  <p:tag name="TABLE_ENDDRAG_RECT" val="80*129*990*72"/>
</p:tagLst>
</file>

<file path=ppt/tags/tag6.xml><?xml version="1.0" encoding="utf-8"?>
<p:tagLst xmlns:p="http://schemas.openxmlformats.org/presentationml/2006/main">
  <p:tag name="TABLE_ENDDRAG_ORIGIN_RECT" val="990*103"/>
  <p:tag name="TABLE_ENDDRAG_RECT" val="80*207*990*103"/>
</p:tagLst>
</file>

<file path=ppt/tags/tag7.xml><?xml version="1.0" encoding="utf-8"?>
<p:tagLst xmlns:p="http://schemas.openxmlformats.org/presentationml/2006/main">
  <p:tag name="TABLE_ENDDRAG_ORIGIN_RECT" val="990*82"/>
  <p:tag name="TABLE_ENDDRAG_RECT" val="80*241*990*82"/>
</p:tagLst>
</file>

<file path=ppt/tags/tag8.xml><?xml version="1.0" encoding="utf-8"?>
<p:tagLst xmlns:p="http://schemas.openxmlformats.org/presentationml/2006/main">
  <p:tag name="TABLE_ENDDRAG_ORIGIN_RECT" val="990*53"/>
  <p:tag name="TABLE_ENDDRAG_RECT" val="80*283*990*53"/>
</p:tagLst>
</file>

<file path=ppt/tags/tag9.xml><?xml version="1.0" encoding="utf-8"?>
<p:tagLst xmlns:p="http://schemas.openxmlformats.org/presentationml/2006/main">
  <p:tag name="TABLE_ENDDRAG_ORIGIN_RECT" val="990*71"/>
  <p:tag name="TABLE_ENDDRAG_RECT" val="80*304*990*71"/>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9074</Words>
  <Application>WPS Slides</Application>
  <PresentationFormat>On-screen Show (16:9)</PresentationFormat>
  <Paragraphs>313</Paragraphs>
  <Slides>20</Slides>
  <Notes>8</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0</vt:i4>
      </vt:variant>
      <vt:variant>
        <vt:lpstr>幻灯片标题</vt:lpstr>
      </vt:variant>
      <vt:variant>
        <vt:i4>20</vt:i4>
      </vt:variant>
    </vt:vector>
  </HeadingPairs>
  <TitlesOfParts>
    <vt:vector size="39" baseType="lpstr">
      <vt:lpstr>Arial</vt:lpstr>
      <vt:lpstr>SimSun</vt:lpstr>
      <vt:lpstr>Wingdings</vt:lpstr>
      <vt:lpstr>Sitka Banner</vt:lpstr>
      <vt:lpstr>Calibri</vt:lpstr>
      <vt:lpstr>Bahnschrift SemiBold</vt:lpstr>
      <vt:lpstr>Times New Roman</vt:lpstr>
      <vt:lpstr>DM Sans Semi Bold</vt:lpstr>
      <vt:lpstr>DM Sans Semi Bold</vt:lpstr>
      <vt:lpstr>DM Sans Semi Bold</vt:lpstr>
      <vt:lpstr>Inter Medium</vt:lpstr>
      <vt:lpstr>Arial</vt:lpstr>
      <vt:lpstr>Sitka Small Semibold</vt:lpstr>
      <vt:lpstr>Calibri</vt:lpstr>
      <vt:lpstr>等线</vt:lpstr>
      <vt:lpstr>Sitka Banner</vt:lpstr>
      <vt:lpstr>Microsoft YaHei</vt:lpstr>
      <vt:lpstr>Arial Unicode MS</vt:lpstr>
      <vt:lpstr>Default Design</vt:lpstr>
      <vt:lpstr>PowerPoint 演示文稿</vt:lpstr>
      <vt:lpstr>PowerPoint 演示文稿</vt:lpstr>
      <vt:lpstr>PowerPoint 演示文稿</vt:lpstr>
      <vt:lpstr>PowerPoint 演示文稿</vt:lpstr>
      <vt:lpstr> CODE</vt:lpstr>
      <vt:lpstr>PowerPoint 演示文稿</vt:lpstr>
      <vt:lpstr>PowerPoint 演示文稿</vt:lpstr>
      <vt:lpstr>Output</vt:lpstr>
      <vt:lpstr>PowerPoint 演示文稿</vt:lpstr>
      <vt:lpstr>FLOWCHART</vt:lpstr>
      <vt:lpstr>Overview of the Airline Reservation System</vt:lpstr>
      <vt:lpstr>  Functions and Their Purpose</vt:lpstr>
      <vt:lpstr>                 Reference Output</vt:lpstr>
      <vt:lpstr>PowerPoint 演示文稿</vt:lpstr>
      <vt:lpstr>Future Scope</vt:lpstr>
      <vt:lpstr>Result</vt:lpstr>
      <vt:lpstr>Case Study: C-Based Airline Reservation System</vt:lpstr>
      <vt:lpstr>Questions</vt:lpstr>
      <vt:lpstr>Answers</vt:lpstr>
      <vt:lpstr>THANK YOU</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vikit</cp:lastModifiedBy>
  <cp:revision>12</cp:revision>
  <dcterms:created xsi:type="dcterms:W3CDTF">2025-03-31T11:33:00Z</dcterms:created>
  <dcterms:modified xsi:type="dcterms:W3CDTF">2025-04-09T18:23:19Z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BB7A790255924E2C8AE67A42009BF466_12</vt:lpwstr>
  </property>
  <property fmtid="{D5CDD505-2E9C-101B-9397-08002B2CF9AE}" pid="3" name="KSOProductBuildVer">
    <vt:lpwstr>2057-12.2.0.20782</vt:lpwstr>
  </property>
</Properties>
</file>